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04" r:id="rId3"/>
    <p:sldId id="262" r:id="rId4"/>
    <p:sldId id="288" r:id="rId5"/>
    <p:sldId id="289" r:id="rId6"/>
    <p:sldId id="292" r:id="rId7"/>
    <p:sldId id="293" r:id="rId8"/>
    <p:sldId id="290" r:id="rId9"/>
    <p:sldId id="413" r:id="rId10"/>
    <p:sldId id="414" r:id="rId11"/>
    <p:sldId id="296" r:id="rId12"/>
    <p:sldId id="297" r:id="rId13"/>
    <p:sldId id="397" r:id="rId14"/>
    <p:sldId id="409" r:id="rId15"/>
    <p:sldId id="373" r:id="rId16"/>
    <p:sldId id="330" r:id="rId17"/>
    <p:sldId id="371" r:id="rId18"/>
    <p:sldId id="410" r:id="rId19"/>
    <p:sldId id="342" r:id="rId20"/>
    <p:sldId id="405" r:id="rId21"/>
    <p:sldId id="406" r:id="rId22"/>
    <p:sldId id="407" r:id="rId23"/>
    <p:sldId id="386" r:id="rId24"/>
    <p:sldId id="387" r:id="rId25"/>
    <p:sldId id="388" r:id="rId26"/>
    <p:sldId id="272" r:id="rId27"/>
    <p:sldId id="358" r:id="rId28"/>
    <p:sldId id="39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Bouchez"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FCF"/>
    <a:srgbClr val="000000"/>
    <a:srgbClr val="00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9525" cap="flat">
              <a:solidFill>
                <a:srgbClr val="46AAC4"/>
              </a:solidFill>
              <a:prstDash val="solid"/>
              <a:round/>
            </a:ln>
          </a:left>
          <a:right>
            <a:ln w="9525" cap="flat">
              <a:solidFill>
                <a:srgbClr val="46AAC4"/>
              </a:solidFill>
              <a:prstDash val="solid"/>
              <a:round/>
            </a:ln>
          </a:right>
          <a:top>
            <a:ln w="9525" cap="flat">
              <a:solidFill>
                <a:srgbClr val="46AAC4"/>
              </a:solidFill>
              <a:prstDash val="solid"/>
              <a:round/>
            </a:ln>
          </a:top>
          <a:bottom>
            <a:ln w="9525" cap="flat">
              <a:solidFill>
                <a:srgbClr val="46AAC4"/>
              </a:solidFill>
              <a:prstDash val="solid"/>
              <a:round/>
            </a:ln>
          </a:bottom>
          <a:insideH>
            <a:ln w="9525" cap="flat">
              <a:solidFill>
                <a:srgbClr val="46AAC4"/>
              </a:solidFill>
              <a:prstDash val="solid"/>
              <a:round/>
            </a:ln>
          </a:insideH>
          <a:insideV>
            <a:ln w="9525" cap="flat">
              <a:solidFill>
                <a:srgbClr val="46AAC4"/>
              </a:solidFill>
              <a:prstDash val="solid"/>
              <a:round/>
            </a:ln>
          </a:insideV>
        </a:tcBdr>
        <a:fill>
          <a:solidFill>
            <a:schemeClr val="accent5">
              <a:alpha val="4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9525" cap="flat">
              <a:solidFill>
                <a:srgbClr val="46AAC4"/>
              </a:solidFill>
              <a:prstDash val="solid"/>
              <a:round/>
            </a:ln>
          </a:left>
          <a:right>
            <a:ln w="25400" cap="flat">
              <a:solidFill>
                <a:schemeClr val="accent5"/>
              </a:solidFill>
              <a:prstDash val="solid"/>
              <a:round/>
            </a:ln>
          </a:right>
          <a:top>
            <a:ln w="9525" cap="flat">
              <a:solidFill>
                <a:srgbClr val="46AAC4"/>
              </a:solidFill>
              <a:prstDash val="solid"/>
              <a:round/>
            </a:ln>
          </a:top>
          <a:bottom>
            <a:ln w="9525" cap="flat">
              <a:solidFill>
                <a:srgbClr val="46AAC4"/>
              </a:solidFill>
              <a:prstDash val="solid"/>
              <a:round/>
            </a:ln>
          </a:bottom>
          <a:insideH>
            <a:ln w="9525" cap="flat">
              <a:solidFill>
                <a:srgbClr val="46AAC4"/>
              </a:solidFill>
              <a:prstDash val="solid"/>
              <a:round/>
            </a:ln>
          </a:insideH>
          <a:insideV>
            <a:ln w="9525" cap="flat">
              <a:solidFill>
                <a:srgbClr val="46AAC4"/>
              </a:solidFill>
              <a:prstDash val="solid"/>
              <a:round/>
            </a:ln>
          </a:insideV>
        </a:tcBdr>
        <a:fill>
          <a:solidFill>
            <a:schemeClr val="accent5">
              <a:alpha val="4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46AAC4"/>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inor">
          <a:srgbClr val="000000"/>
        </a:fontRef>
        <a:srgbClr val="000000"/>
      </a:tcTxStyle>
      <a:tcStyle>
        <a:tcBdr>
          <a:left>
            <a:ln w="9525" cap="flat">
              <a:solidFill>
                <a:srgbClr val="F69240"/>
              </a:solidFill>
              <a:prstDash val="solid"/>
              <a:round/>
            </a:ln>
          </a:left>
          <a:right>
            <a:ln w="9525" cap="flat">
              <a:solidFill>
                <a:srgbClr val="F69240"/>
              </a:solidFill>
              <a:prstDash val="solid"/>
              <a:round/>
            </a:ln>
          </a:right>
          <a:top>
            <a:ln w="9525" cap="flat">
              <a:solidFill>
                <a:srgbClr val="F69240"/>
              </a:solidFill>
              <a:prstDash val="solid"/>
              <a:round/>
            </a:ln>
          </a:top>
          <a:bottom>
            <a:ln w="9525" cap="flat">
              <a:solidFill>
                <a:srgbClr val="F69240"/>
              </a:solidFill>
              <a:prstDash val="solid"/>
              <a:round/>
            </a:ln>
          </a:bottom>
          <a:insideH>
            <a:ln w="9525" cap="flat">
              <a:solidFill>
                <a:srgbClr val="F69240"/>
              </a:solidFill>
              <a:prstDash val="solid"/>
              <a:round/>
            </a:ln>
          </a:insideH>
          <a:insideV>
            <a:ln w="9525" cap="flat">
              <a:solidFill>
                <a:srgbClr val="F69240"/>
              </a:solidFill>
              <a:prstDash val="solid"/>
              <a:round/>
            </a:ln>
          </a:insideV>
        </a:tcBdr>
        <a:fill>
          <a:solidFill>
            <a:schemeClr val="accent6">
              <a:alpha val="4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9525" cap="flat">
              <a:solidFill>
                <a:srgbClr val="F69240"/>
              </a:solidFill>
              <a:prstDash val="solid"/>
              <a:round/>
            </a:ln>
          </a:left>
          <a:right>
            <a:ln w="25400" cap="flat">
              <a:solidFill>
                <a:schemeClr val="accent6"/>
              </a:solidFill>
              <a:prstDash val="solid"/>
              <a:round/>
            </a:ln>
          </a:right>
          <a:top>
            <a:ln w="9525" cap="flat">
              <a:solidFill>
                <a:srgbClr val="F69240"/>
              </a:solidFill>
              <a:prstDash val="solid"/>
              <a:round/>
            </a:ln>
          </a:top>
          <a:bottom>
            <a:ln w="9525" cap="flat">
              <a:solidFill>
                <a:srgbClr val="F69240"/>
              </a:solidFill>
              <a:prstDash val="solid"/>
              <a:round/>
            </a:ln>
          </a:bottom>
          <a:insideH>
            <a:ln w="9525" cap="flat">
              <a:solidFill>
                <a:srgbClr val="F69240"/>
              </a:solidFill>
              <a:prstDash val="solid"/>
              <a:round/>
            </a:ln>
          </a:insideH>
          <a:insideV>
            <a:ln w="9525" cap="flat">
              <a:solidFill>
                <a:srgbClr val="F69240"/>
              </a:solidFill>
              <a:prstDash val="solid"/>
              <a:round/>
            </a:ln>
          </a:insideV>
        </a:tcBdr>
        <a:fill>
          <a:solidFill>
            <a:schemeClr val="accent6">
              <a:alpha val="4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25400" cap="flat">
              <a:solidFill>
                <a:schemeClr val="accent6"/>
              </a:solidFill>
              <a:prstDash val="solid"/>
              <a:round/>
            </a:ln>
          </a:top>
          <a:bottom>
            <a:ln w="25400" cap="flat">
              <a:solidFill>
                <a:schemeClr val="accent6"/>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F69240"/>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6"/>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9525" cap="flat">
              <a:solidFill>
                <a:srgbClr val="FBD2BF"/>
              </a:solidFill>
              <a:prstDash val="solid"/>
              <a:round/>
            </a:ln>
          </a:left>
          <a:right>
            <a:ln w="25400" cap="flat">
              <a:solidFill>
                <a:srgbClr val="FFFFFF"/>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9525" cap="flat">
              <a:solidFill>
                <a:srgbClr val="FBD2BF"/>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FBD2BF"/>
              </a:solidFill>
              <a:prstDash val="solid"/>
              <a:round/>
            </a:ln>
          </a:top>
          <a:bottom>
            <a:ln w="38100" cap="flat">
              <a:solidFill>
                <a:srgbClr val="FFFFFF"/>
              </a:solidFill>
              <a:prstDash val="solid"/>
              <a:round/>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9525" cap="flat">
              <a:solidFill>
                <a:srgbClr val="D4E0C2"/>
              </a:solidFill>
              <a:prstDash val="solid"/>
              <a:round/>
            </a:ln>
          </a:left>
          <a:right>
            <a:ln w="25400" cap="flat">
              <a:solidFill>
                <a:srgbClr val="FFFFFF"/>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9525" cap="flat">
              <a:solidFill>
                <a:srgbClr val="D4E0C2"/>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D4E0C2"/>
              </a:solidFill>
              <a:prstDash val="solid"/>
              <a:round/>
            </a:ln>
          </a:top>
          <a:bottom>
            <a:ln w="38100" cap="flat">
              <a:solidFill>
                <a:srgbClr val="FFFFFF"/>
              </a:solidFill>
              <a:prstDash val="solid"/>
              <a:round/>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9525" cap="flat">
              <a:solidFill>
                <a:srgbClr val="C0DAE5"/>
              </a:solidFill>
              <a:prstDash val="solid"/>
              <a:round/>
            </a:ln>
          </a:left>
          <a:right>
            <a:ln w="25400" cap="flat">
              <a:solidFill>
                <a:srgbClr val="FFFFFF"/>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alpha val="20000"/>
            </a:srgbClr>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9525" cap="flat">
              <a:solidFill>
                <a:srgbClr val="C0DAE5"/>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C0DAE5"/>
              </a:solidFill>
              <a:prstDash val="solid"/>
              <a:round/>
            </a:ln>
          </a:top>
          <a:bottom>
            <a:ln w="38100" cap="flat">
              <a:solidFill>
                <a:srgbClr val="FFFFFF"/>
              </a:solidFill>
              <a:prstDash val="solid"/>
              <a:round/>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000000"/>
        </a:fontRef>
        <a:srgbClr val="000000"/>
      </a:tcTxStyle>
      <a:tcStyle>
        <a:tcBdr>
          <a:left>
            <a:ln w="9525" cap="flat">
              <a:solidFill>
                <a:srgbClr val="7D60A0"/>
              </a:solidFill>
              <a:prstDash val="solid"/>
              <a:round/>
            </a:ln>
          </a:left>
          <a:right>
            <a:ln w="9525" cap="flat">
              <a:solidFill>
                <a:srgbClr val="7D60A0"/>
              </a:solidFill>
              <a:prstDash val="solid"/>
              <a:round/>
            </a:ln>
          </a:right>
          <a:top>
            <a:ln w="9525" cap="flat">
              <a:solidFill>
                <a:srgbClr val="7D60A0"/>
              </a:solidFill>
              <a:prstDash val="solid"/>
              <a:round/>
            </a:ln>
          </a:top>
          <a:bottom>
            <a:ln w="9525" cap="flat">
              <a:solidFill>
                <a:srgbClr val="7D60A0"/>
              </a:solidFill>
              <a:prstDash val="solid"/>
              <a:round/>
            </a:ln>
          </a:bottom>
          <a:insideH>
            <a:ln w="9525" cap="flat">
              <a:solidFill>
                <a:srgbClr val="7D60A0"/>
              </a:solidFill>
              <a:prstDash val="solid"/>
              <a:round/>
            </a:ln>
          </a:insideH>
          <a:insideV>
            <a:ln w="9525" cap="flat">
              <a:solidFill>
                <a:srgbClr val="7D60A0"/>
              </a:solidFill>
              <a:prstDash val="solid"/>
              <a:round/>
            </a:ln>
          </a:insideV>
        </a:tcBdr>
        <a:fill>
          <a:solidFill>
            <a:schemeClr val="accent4">
              <a:alpha val="4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9525" cap="flat">
              <a:solidFill>
                <a:srgbClr val="7D60A0"/>
              </a:solidFill>
              <a:prstDash val="solid"/>
              <a:round/>
            </a:ln>
          </a:left>
          <a:right>
            <a:ln w="25400" cap="flat">
              <a:solidFill>
                <a:schemeClr val="accent4"/>
              </a:solidFill>
              <a:prstDash val="solid"/>
              <a:round/>
            </a:ln>
          </a:right>
          <a:top>
            <a:ln w="9525" cap="flat">
              <a:solidFill>
                <a:srgbClr val="7D60A0"/>
              </a:solidFill>
              <a:prstDash val="solid"/>
              <a:round/>
            </a:ln>
          </a:top>
          <a:bottom>
            <a:ln w="9525" cap="flat">
              <a:solidFill>
                <a:srgbClr val="7D60A0"/>
              </a:solidFill>
              <a:prstDash val="solid"/>
              <a:round/>
            </a:ln>
          </a:bottom>
          <a:insideH>
            <a:ln w="9525" cap="flat">
              <a:solidFill>
                <a:srgbClr val="7D60A0"/>
              </a:solidFill>
              <a:prstDash val="solid"/>
              <a:round/>
            </a:ln>
          </a:insideH>
          <a:insideV>
            <a:ln w="9525" cap="flat">
              <a:solidFill>
                <a:srgbClr val="7D60A0"/>
              </a:solidFill>
              <a:prstDash val="solid"/>
              <a:round/>
            </a:ln>
          </a:insideV>
        </a:tcBdr>
        <a:fill>
          <a:solidFill>
            <a:schemeClr val="accent4">
              <a:alpha val="4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9525" cap="flat">
              <a:solidFill>
                <a:srgbClr val="7D60A0"/>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0" autoAdjust="0"/>
    <p:restoredTop sz="76877" autoAdjust="0"/>
  </p:normalViewPr>
  <p:slideViewPr>
    <p:cSldViewPr snapToGrid="0" snapToObjects="1">
      <p:cViewPr>
        <p:scale>
          <a:sx n="134" d="100"/>
          <a:sy n="134" d="100"/>
        </p:scale>
        <p:origin x="-88" y="1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290258"/>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rPr dirty="0"/>
              <a:t>Présentation des intervenants</a:t>
            </a:r>
          </a:p>
          <a:p>
            <a:pPr>
              <a:defRPr b="1"/>
            </a:pPr>
            <a:r>
              <a:rPr dirty="0"/>
              <a:t>Yoann </a:t>
            </a:r>
            <a:r>
              <a:rPr b="0" dirty="0"/>
              <a:t>(Prof et spécialiste outil numérique)</a:t>
            </a:r>
          </a:p>
          <a:p>
            <a:pPr>
              <a:defRPr b="1"/>
            </a:pPr>
            <a:r>
              <a:rPr dirty="0"/>
              <a:t>Jenny </a:t>
            </a:r>
            <a:r>
              <a:rPr b="0" dirty="0"/>
              <a:t>(Prof et Entraîneure), </a:t>
            </a:r>
          </a:p>
          <a:p>
            <a:pPr>
              <a:defRPr b="1"/>
            </a:pPr>
            <a:r>
              <a:rPr dirty="0"/>
              <a:t>Pascale </a:t>
            </a:r>
            <a:r>
              <a:rPr b="0" dirty="0"/>
              <a:t>(Prof, Entraîneure, Elue)</a:t>
            </a:r>
          </a:p>
          <a:p>
            <a:endParaRPr b="0" dirty="0"/>
          </a:p>
          <a:p>
            <a:endParaRPr b="0" dirty="0"/>
          </a:p>
          <a:p>
            <a:pPr>
              <a:defRPr b="1"/>
            </a:pPr>
            <a:r>
              <a:rPr dirty="0"/>
              <a:t>Pascale</a:t>
            </a:r>
          </a:p>
          <a:p>
            <a:r>
              <a:rPr dirty="0"/>
              <a:t>Planète Hand?</a:t>
            </a:r>
          </a:p>
          <a:p>
            <a:r>
              <a:rPr dirty="0"/>
              <a:t>Convention FFHB - MEN - UNSS: dans la perspective du mondial masculin en 2017 en France et de l’Euro féminin 2018 en France également, promotion du HB.</a:t>
            </a:r>
          </a:p>
          <a:p>
            <a:r>
              <a:rPr dirty="0"/>
              <a:t>Ce projet partenarial vise à contribuer au développement du handball dans les milieux scolaires et ce, suivant quatre objectifs : </a:t>
            </a:r>
          </a:p>
          <a:p>
            <a:endParaRPr dirty="0"/>
          </a:p>
          <a:p>
            <a:r>
              <a:rPr dirty="0"/>
              <a:t>-    Viser la parité fille-garçon dans le handball</a:t>
            </a:r>
          </a:p>
          <a:p>
            <a:r>
              <a:rPr dirty="0"/>
              <a:t>-    Développer l’engagement et la prise de responsabilité des jeunes </a:t>
            </a:r>
          </a:p>
          <a:p>
            <a:r>
              <a:rPr dirty="0"/>
              <a:t>-    Développer l’enseignement du handball dans les établissements scolaires</a:t>
            </a:r>
          </a:p>
          <a:p>
            <a:r>
              <a:rPr dirty="0"/>
              <a:t>-    Favoriser la mise en œuvre de pratiques de handball innovantes</a:t>
            </a:r>
          </a:p>
          <a:p>
            <a:endParaRPr dirty="0"/>
          </a:p>
          <a:p>
            <a:endParaRPr dirty="0"/>
          </a:p>
          <a:p>
            <a:endParaRPr dirty="0"/>
          </a:p>
          <a:p>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Shape 997"/>
          <p:cNvSpPr>
            <a:spLocks noGrp="1" noRot="1" noChangeAspect="1"/>
          </p:cNvSpPr>
          <p:nvPr>
            <p:ph type="sldImg"/>
          </p:nvPr>
        </p:nvSpPr>
        <p:spPr>
          <a:prstGeom prst="rect">
            <a:avLst/>
          </a:prstGeom>
        </p:spPr>
        <p:txBody>
          <a:bodyPr/>
          <a:lstStyle/>
          <a:p>
            <a:endParaRPr/>
          </a:p>
        </p:txBody>
      </p:sp>
      <p:sp>
        <p:nvSpPr>
          <p:cNvPr id="998" name="Shape 998"/>
          <p:cNvSpPr>
            <a:spLocks noGrp="1"/>
          </p:cNvSpPr>
          <p:nvPr>
            <p:ph type="body" sz="quarter" idx="1"/>
          </p:nvPr>
        </p:nvSpPr>
        <p:spPr>
          <a:prstGeom prst="rect">
            <a:avLst/>
          </a:prstGeom>
        </p:spPr>
        <p:txBody>
          <a:bodyPr/>
          <a:lstStyle/>
          <a:p>
            <a:r>
              <a:rPr lang="fr-FR" b="0" baseline="0" dirty="0" smtClean="0"/>
              <a:t>Nous faisons ressortir de la fiche Handball des programmes alternatifs du SNEP, les points qui se raccrochent à nos grands principes de développement du handball.</a:t>
            </a:r>
          </a:p>
          <a:p>
            <a:endParaRPr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Shape 1085"/>
          <p:cNvSpPr>
            <a:spLocks noGrp="1" noRot="1" noChangeAspect="1"/>
          </p:cNvSpPr>
          <p:nvPr>
            <p:ph type="sldImg"/>
          </p:nvPr>
        </p:nvSpPr>
        <p:spPr>
          <a:prstGeom prst="rect">
            <a:avLst/>
          </a:prstGeom>
        </p:spPr>
        <p:txBody>
          <a:bodyPr/>
          <a:lstStyle/>
          <a:p>
            <a:endParaRPr/>
          </a:p>
        </p:txBody>
      </p:sp>
      <p:sp>
        <p:nvSpPr>
          <p:cNvPr id="1086" name="Shape 1086"/>
          <p:cNvSpPr>
            <a:spLocks noGrp="1"/>
          </p:cNvSpPr>
          <p:nvPr>
            <p:ph type="body" sz="quarter" idx="1"/>
          </p:nvPr>
        </p:nvSpPr>
        <p:spPr>
          <a:prstGeom prst="rect">
            <a:avLst/>
          </a:prstGeom>
        </p:spPr>
        <p:txBody>
          <a:bodyPr/>
          <a:lstStyle/>
          <a:p>
            <a:endParaRPr lang="fr-FR" b="1" dirty="0" smtClean="0"/>
          </a:p>
          <a:p>
            <a:r>
              <a:rPr lang="fr-FR" b="1" dirty="0" smtClean="0"/>
              <a:t>TRAVERSEUR:</a:t>
            </a:r>
          </a:p>
          <a:p>
            <a:r>
              <a:rPr lang="fr-FR" b="1" dirty="0" smtClean="0"/>
              <a:t>Ce qu’il y a à apprendre:</a:t>
            </a:r>
          </a:p>
          <a:p>
            <a:r>
              <a:rPr lang="fr-FR" sz="1200" b="1" dirty="0" smtClean="0">
                <a:effectLst/>
                <a:latin typeface="+mn-lt"/>
                <a:ea typeface="+mn-ea"/>
                <a:cs typeface="+mn-cs"/>
                <a:sym typeface="Calibri"/>
              </a:rPr>
              <a:t>Equipe : </a:t>
            </a:r>
            <a:r>
              <a:rPr lang="fr-FR" sz="1200" dirty="0" smtClean="0">
                <a:effectLst/>
                <a:latin typeface="+mn-lt"/>
                <a:ea typeface="+mn-ea"/>
                <a:cs typeface="+mn-cs"/>
                <a:sym typeface="Calibri"/>
              </a:rPr>
              <a:t>exploiter efficacement une montée rapide de la balle. S’organiser collectivement pour traverser le terrain et atteindre la cible adverse.</a:t>
            </a:r>
          </a:p>
          <a:p>
            <a:r>
              <a:rPr lang="fr-FR" sz="1200" b="1" dirty="0" smtClean="0">
                <a:effectLst/>
                <a:latin typeface="+mn-lt"/>
                <a:ea typeface="+mn-ea"/>
                <a:cs typeface="+mn-cs"/>
                <a:sym typeface="Calibri"/>
              </a:rPr>
              <a:t>PB :</a:t>
            </a:r>
            <a:r>
              <a:rPr lang="fr-FR" sz="1200" dirty="0" smtClean="0">
                <a:effectLst/>
                <a:latin typeface="+mn-lt"/>
                <a:ea typeface="+mn-ea"/>
                <a:cs typeface="+mn-cs"/>
                <a:sym typeface="Calibri"/>
              </a:rPr>
              <a:t> Faire le bon choix d’action par rapport à l’état de son couloir de jeu direct :</a:t>
            </a:r>
            <a:r>
              <a:rPr lang="fr-FR" sz="1200" baseline="0" dirty="0" smtClean="0">
                <a:effectLst/>
                <a:latin typeface="+mn-lt"/>
                <a:ea typeface="+mn-ea"/>
                <a:cs typeface="+mn-cs"/>
                <a:sym typeface="Calibri"/>
              </a:rPr>
              <a:t> progresser en course, en dribble, en passe, ou tirer.</a:t>
            </a:r>
            <a:endParaRPr lang="fr-FR" sz="1200" dirty="0" smtClean="0">
              <a:effectLst/>
              <a:latin typeface="+mn-lt"/>
              <a:ea typeface="+mn-ea"/>
              <a:cs typeface="+mn-cs"/>
              <a:sym typeface="Calibri"/>
            </a:endParaRPr>
          </a:p>
          <a:p>
            <a:r>
              <a:rPr lang="fr-FR" sz="1200" b="1" dirty="0" smtClean="0">
                <a:effectLst/>
                <a:latin typeface="+mn-lt"/>
                <a:ea typeface="+mn-ea"/>
                <a:cs typeface="+mn-cs"/>
                <a:sym typeface="Calibri"/>
              </a:rPr>
              <a:t>PPB :</a:t>
            </a:r>
            <a:r>
              <a:rPr lang="fr-FR" sz="1200" dirty="0" smtClean="0">
                <a:effectLst/>
                <a:latin typeface="+mn-lt"/>
                <a:ea typeface="+mn-ea"/>
                <a:cs typeface="+mn-cs"/>
                <a:sym typeface="Calibri"/>
              </a:rPr>
              <a:t> passer de </a:t>
            </a:r>
            <a:r>
              <a:rPr lang="fr-FR" sz="1200" b="1" dirty="0" smtClean="0">
                <a:effectLst/>
                <a:latin typeface="+mn-lt"/>
                <a:ea typeface="+mn-ea"/>
                <a:cs typeface="+mn-cs"/>
                <a:sym typeface="Calibri"/>
              </a:rPr>
              <a:t>NPB à PPB</a:t>
            </a:r>
            <a:r>
              <a:rPr lang="fr-FR" sz="1200" dirty="0" smtClean="0">
                <a:effectLst/>
                <a:latin typeface="+mn-lt"/>
                <a:ea typeface="+mn-ea"/>
                <a:cs typeface="+mn-cs"/>
                <a:sym typeface="Calibri"/>
              </a:rPr>
              <a:t> ; se démarquer sans ballon à distance de passe optimale vers</a:t>
            </a:r>
            <a:r>
              <a:rPr lang="fr-FR" sz="1200" baseline="0" dirty="0" smtClean="0">
                <a:effectLst/>
                <a:latin typeface="+mn-lt"/>
                <a:ea typeface="+mn-ea"/>
                <a:cs typeface="+mn-cs"/>
                <a:sym typeface="Calibri"/>
              </a:rPr>
              <a:t> la cible adverse </a:t>
            </a:r>
            <a:r>
              <a:rPr lang="fr-FR" sz="1200" dirty="0" smtClean="0">
                <a:effectLst/>
                <a:latin typeface="+mn-lt"/>
                <a:ea typeface="+mn-ea"/>
                <a:cs typeface="+mn-cs"/>
                <a:sym typeface="Calibri"/>
              </a:rPr>
              <a:t>pour offrir une solution de passe au PB.</a:t>
            </a:r>
            <a:endParaRPr lang="fr-FR" dirty="0" smtClean="0">
              <a:effectLst/>
            </a:endParaRPr>
          </a:p>
          <a:p>
            <a:endParaRPr lang="fr-FR" b="1" dirty="0" smtClean="0">
              <a:effectLst/>
            </a:endParaRPr>
          </a:p>
          <a:p>
            <a:r>
              <a:rPr lang="fr-FR" b="1" dirty="0" smtClean="0">
                <a:effectLst/>
              </a:rPr>
              <a:t>=&gt; Faire en sorte que la logique de chacun des attaquants</a:t>
            </a:r>
            <a:r>
              <a:rPr lang="fr-FR" b="1" baseline="0" dirty="0" smtClean="0">
                <a:effectLst/>
              </a:rPr>
              <a:t> soit en 1</a:t>
            </a:r>
            <a:r>
              <a:rPr lang="fr-FR" b="1" baseline="30000" dirty="0" smtClean="0">
                <a:effectLst/>
              </a:rPr>
              <a:t>er</a:t>
            </a:r>
            <a:r>
              <a:rPr lang="fr-FR" b="1" baseline="0" dirty="0" smtClean="0">
                <a:effectLst/>
              </a:rPr>
              <a:t> lieu de progresser vers la cible (avec ou sans ballon).</a:t>
            </a: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Shape 1171"/>
          <p:cNvSpPr>
            <a:spLocks noGrp="1" noRot="1" noChangeAspect="1"/>
          </p:cNvSpPr>
          <p:nvPr>
            <p:ph type="sldImg"/>
          </p:nvPr>
        </p:nvSpPr>
        <p:spPr>
          <a:prstGeom prst="rect">
            <a:avLst/>
          </a:prstGeom>
        </p:spPr>
        <p:txBody>
          <a:bodyPr/>
          <a:lstStyle/>
          <a:p>
            <a:endParaRPr/>
          </a:p>
        </p:txBody>
      </p:sp>
      <p:sp>
        <p:nvSpPr>
          <p:cNvPr id="1172" name="Shape 1172"/>
          <p:cNvSpPr>
            <a:spLocks noGrp="1"/>
          </p:cNvSpPr>
          <p:nvPr>
            <p:ph type="body" sz="quarter" idx="1"/>
          </p:nvPr>
        </p:nvSpPr>
        <p:spPr>
          <a:prstGeom prst="rect">
            <a:avLst/>
          </a:prstGeom>
        </p:spPr>
        <p:txBody>
          <a:bodyPr/>
          <a:lstStyle/>
          <a:p>
            <a:endParaRPr lang="fr-FR" dirty="0" smtClean="0">
              <a:solidFill>
                <a:schemeClr val="tx1"/>
              </a:solidFill>
              <a:latin typeface="Calibri"/>
              <a:cs typeface="Calibri"/>
            </a:endParaRPr>
          </a:p>
          <a:p>
            <a:pPr eaLnBrk="1" hangingPunct="1">
              <a:spcBef>
                <a:spcPct val="0"/>
              </a:spcBef>
            </a:pPr>
            <a:r>
              <a:rPr lang="fr-FR" sz="1200" b="0" u="none" dirty="0" smtClean="0">
                <a:solidFill>
                  <a:schemeClr val="tx1"/>
                </a:solidFill>
                <a:latin typeface="Calibri"/>
                <a:ea typeface="Wingdings"/>
                <a:cs typeface="Calibri"/>
                <a:sym typeface="Wingdings"/>
              </a:rPr>
              <a:t>Pas tous égaux dans la manipulation de la balle: laisser le début de la séance avec une balle chacun et ils dribblent, passent, courent</a:t>
            </a:r>
            <a:r>
              <a:rPr lang="is-IS" sz="1200" b="0" u="none" dirty="0" smtClean="0">
                <a:solidFill>
                  <a:schemeClr val="tx1"/>
                </a:solidFill>
                <a:latin typeface="Calibri"/>
                <a:ea typeface="Wingdings"/>
                <a:cs typeface="Calibri"/>
                <a:sym typeface="Wingdings"/>
              </a:rPr>
              <a:t>… pendant 5’.</a:t>
            </a:r>
            <a:endParaRPr lang="fr-FR" sz="1200" b="0" u="none" dirty="0" smtClean="0">
              <a:solidFill>
                <a:schemeClr val="tx1"/>
              </a:solidFill>
              <a:latin typeface="Calibri"/>
              <a:ea typeface="Wingdings"/>
              <a:cs typeface="Calibri"/>
              <a:sym typeface="Wingdings"/>
            </a:endParaRPr>
          </a:p>
          <a:p>
            <a:pPr marL="0" marR="0" indent="0" defTabSz="457200" eaLnBrk="1" fontAlgn="auto" latinLnBrk="0" hangingPunct="1">
              <a:lnSpc>
                <a:spcPct val="100000"/>
              </a:lnSpc>
              <a:spcBef>
                <a:spcPct val="0"/>
              </a:spcBef>
              <a:spcAft>
                <a:spcPts val="0"/>
              </a:spcAft>
              <a:buClrTx/>
              <a:buSzTx/>
              <a:buFontTx/>
              <a:buNone/>
              <a:tabLst/>
              <a:defRPr/>
            </a:pPr>
            <a:endParaRPr lang="fr-FR" b="1" dirty="0" smtClean="0">
              <a:solidFill>
                <a:schemeClr val="tx1"/>
              </a:solidFill>
              <a:latin typeface="Calibri"/>
              <a:cs typeface="Calibri"/>
            </a:endParaRPr>
          </a:p>
          <a:p>
            <a:pPr marL="0" marR="0" indent="0" defTabSz="457200" eaLnBrk="1" fontAlgn="auto" latinLnBrk="0" hangingPunct="1">
              <a:lnSpc>
                <a:spcPct val="100000"/>
              </a:lnSpc>
              <a:spcBef>
                <a:spcPct val="0"/>
              </a:spcBef>
              <a:spcAft>
                <a:spcPts val="0"/>
              </a:spcAft>
              <a:buClrTx/>
              <a:buSzTx/>
              <a:buFontTx/>
              <a:buNone/>
              <a:tabLst/>
              <a:defRPr/>
            </a:pPr>
            <a:r>
              <a:rPr lang="fr-FR" b="1" dirty="0" smtClean="0">
                <a:solidFill>
                  <a:schemeClr val="tx1"/>
                </a:solidFill>
                <a:latin typeface="Calibri"/>
                <a:cs typeface="Calibri"/>
              </a:rPr>
              <a:t>Critères de réalisation:</a:t>
            </a:r>
          </a:p>
          <a:p>
            <a:pPr eaLnBrk="1" hangingPunct="1">
              <a:spcBef>
                <a:spcPct val="0"/>
              </a:spcBef>
            </a:pPr>
            <a:r>
              <a:rPr lang="fr-FR" sz="1200" b="0" u="none" dirty="0" smtClean="0">
                <a:solidFill>
                  <a:schemeClr val="tx1"/>
                </a:solidFill>
                <a:latin typeface="Calibri"/>
                <a:ea typeface="Wingdings"/>
                <a:cs typeface="Calibri"/>
                <a:sym typeface="Wingdings"/>
              </a:rPr>
              <a:t>*Se déplacer</a:t>
            </a:r>
            <a:r>
              <a:rPr lang="fr-FR" sz="1200" b="0" u="none" baseline="0" dirty="0" smtClean="0">
                <a:solidFill>
                  <a:schemeClr val="tx1"/>
                </a:solidFill>
                <a:latin typeface="Calibri"/>
                <a:ea typeface="Wingdings"/>
                <a:cs typeface="Calibri"/>
                <a:sym typeface="Wingdings"/>
              </a:rPr>
              <a:t> sur tout le terrain, sans percuter d’autres joueurs (prendre des informations pendant les tâches motrices en levant la tête )</a:t>
            </a:r>
          </a:p>
          <a:p>
            <a:pPr eaLnBrk="1" hangingPunct="1">
              <a:spcBef>
                <a:spcPct val="0"/>
              </a:spcBef>
            </a:pPr>
            <a:r>
              <a:rPr lang="fr-FR" sz="1200" b="0" u="none" baseline="0" dirty="0" smtClean="0">
                <a:solidFill>
                  <a:schemeClr val="tx1"/>
                </a:solidFill>
                <a:latin typeface="Calibri"/>
                <a:ea typeface="Wingdings"/>
                <a:cs typeface="Calibri"/>
                <a:sym typeface="Wingdings"/>
              </a:rPr>
              <a:t>*réaliser la consigne donnée le plus rapidement possible sans perdre sa balle</a:t>
            </a:r>
            <a:endParaRPr lang="fr-FR" sz="1200" b="1" u="sng" dirty="0" smtClean="0">
              <a:solidFill>
                <a:schemeClr val="tx1"/>
              </a:solidFill>
              <a:latin typeface="Calibri"/>
              <a:ea typeface="Wingdings"/>
              <a:cs typeface="Calibri"/>
              <a:sym typeface="Wingdings"/>
            </a:endParaRPr>
          </a:p>
          <a:p>
            <a:pPr eaLnBrk="1" hangingPunct="1">
              <a:spcBef>
                <a:spcPct val="0"/>
              </a:spcBef>
            </a:pPr>
            <a:endParaRPr lang="fr-FR" sz="1200" b="1" u="sng" dirty="0" smtClean="0">
              <a:solidFill>
                <a:schemeClr val="tx1"/>
              </a:solidFill>
              <a:latin typeface="Calibri"/>
              <a:ea typeface="Wingdings"/>
              <a:cs typeface="Calibri"/>
              <a:sym typeface="Wingdings"/>
            </a:endParaRPr>
          </a:p>
          <a:p>
            <a:pPr eaLnBrk="1" hangingPunct="1">
              <a:spcBef>
                <a:spcPct val="0"/>
              </a:spcBef>
            </a:pPr>
            <a:r>
              <a:rPr lang="fr-FR" sz="1200" b="1" u="sng" dirty="0" smtClean="0">
                <a:solidFill>
                  <a:schemeClr val="tx1"/>
                </a:solidFill>
                <a:latin typeface="Calibri"/>
                <a:ea typeface="Wingdings"/>
                <a:cs typeface="Calibri"/>
                <a:sym typeface="Wingdings"/>
              </a:rPr>
              <a:t>Exemple</a:t>
            </a:r>
            <a:r>
              <a:rPr lang="fr-FR" sz="1200" b="1" u="sng" baseline="0" dirty="0" smtClean="0">
                <a:solidFill>
                  <a:schemeClr val="tx1"/>
                </a:solidFill>
                <a:latin typeface="Calibri"/>
                <a:ea typeface="Wingdings"/>
                <a:cs typeface="Calibri"/>
                <a:sym typeface="Wingdings"/>
              </a:rPr>
              <a:t> de consignes à donner:</a:t>
            </a:r>
          </a:p>
          <a:p>
            <a:pPr eaLnBrk="1" hangingPunct="1">
              <a:spcBef>
                <a:spcPct val="0"/>
              </a:spcBef>
            </a:pPr>
            <a:r>
              <a:rPr lang="fr-FR" sz="1200" b="0" u="none" baseline="0" dirty="0" smtClean="0">
                <a:solidFill>
                  <a:schemeClr val="tx1"/>
                </a:solidFill>
                <a:latin typeface="Calibri"/>
                <a:ea typeface="Wingdings"/>
                <a:cs typeface="Calibri"/>
                <a:sym typeface="Wingdings"/>
              </a:rPr>
              <a:t>*montées de genoux	*dribble autour de soi	*accélération vers une ligne / un but / un côté		*tir en suspension contre le mur</a:t>
            </a:r>
          </a:p>
          <a:p>
            <a:pPr eaLnBrk="1" hangingPunct="1">
              <a:spcBef>
                <a:spcPct val="0"/>
              </a:spcBef>
            </a:pPr>
            <a:r>
              <a:rPr lang="fr-FR" sz="1200" b="0" u="none" baseline="0" dirty="0" smtClean="0">
                <a:solidFill>
                  <a:schemeClr val="tx1"/>
                </a:solidFill>
                <a:latin typeface="Calibri"/>
                <a:ea typeface="Wingdings"/>
                <a:cs typeface="Calibri"/>
                <a:sym typeface="Wingdings"/>
              </a:rPr>
              <a:t>*talons fesses		*mini dribble			*s’asseoir / se relever					*passe tendue / à rebond / en lobe</a:t>
            </a:r>
          </a:p>
          <a:p>
            <a:pPr eaLnBrk="1" hangingPunct="1">
              <a:spcBef>
                <a:spcPct val="0"/>
              </a:spcBef>
            </a:pPr>
            <a:r>
              <a:rPr lang="fr-FR" sz="1200" b="0" u="none" baseline="0" dirty="0" smtClean="0">
                <a:solidFill>
                  <a:schemeClr val="tx1"/>
                </a:solidFill>
                <a:latin typeface="Calibri"/>
                <a:ea typeface="Wingdings"/>
                <a:cs typeface="Calibri"/>
                <a:sym typeface="Wingdings"/>
              </a:rPr>
              <a:t>*pas chassés			*maxi dribble			*plat ventre / plat dos					*débordement /1c1</a:t>
            </a:r>
          </a:p>
          <a:p>
            <a:pPr eaLnBrk="1" hangingPunct="1">
              <a:spcBef>
                <a:spcPct val="0"/>
              </a:spcBef>
            </a:pPr>
            <a:r>
              <a:rPr lang="fr-FR" sz="1200" b="0" u="none" baseline="0" dirty="0" smtClean="0">
                <a:solidFill>
                  <a:schemeClr val="tx1"/>
                </a:solidFill>
                <a:latin typeface="Calibri"/>
                <a:ea typeface="Wingdings"/>
                <a:cs typeface="Calibri"/>
                <a:sym typeface="Wingdings"/>
              </a:rPr>
              <a:t>*course arrière		*échange de balle		*changement de main					*dribbler yeux fermés</a:t>
            </a:r>
            <a:endParaRPr lang="fr-FR" sz="1200" b="0" u="none" dirty="0" smtClean="0">
              <a:solidFill>
                <a:schemeClr val="tx1"/>
              </a:solidFill>
              <a:latin typeface="Calibri"/>
              <a:ea typeface="Wingdings"/>
              <a:cs typeface="Calibri"/>
              <a:sym typeface="Wingdings"/>
            </a:endParaRPr>
          </a:p>
          <a:p>
            <a:endParaRPr lang="fr-FR" dirty="0" smtClean="0">
              <a:solidFill>
                <a:schemeClr val="tx1"/>
              </a:solidFill>
              <a:latin typeface="Calibri"/>
              <a:cs typeface="Calibri"/>
            </a:endParaRPr>
          </a:p>
          <a:p>
            <a:r>
              <a:rPr lang="fr-FR" b="1" dirty="0" smtClean="0">
                <a:solidFill>
                  <a:schemeClr val="tx1"/>
                </a:solidFill>
                <a:latin typeface="Calibri"/>
                <a:cs typeface="Calibri"/>
              </a:rPr>
              <a:t>Arbitre: </a:t>
            </a:r>
          </a:p>
          <a:p>
            <a:r>
              <a:rPr lang="fr-FR" dirty="0" smtClean="0">
                <a:solidFill>
                  <a:schemeClr val="tx1"/>
                </a:solidFill>
                <a:latin typeface="Calibri"/>
                <a:cs typeface="Calibri"/>
              </a:rPr>
              <a:t>Pas d’arbitre , manipulation de balle individuelle</a:t>
            </a:r>
          </a:p>
          <a:p>
            <a:endParaRPr lang="fr-FR" dirty="0" smtClean="0">
              <a:solidFill>
                <a:schemeClr val="tx1"/>
              </a:solidFill>
              <a:latin typeface="Calibri"/>
              <a:cs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 name="Shape 1198"/>
          <p:cNvSpPr>
            <a:spLocks noGrp="1" noRot="1" noChangeAspect="1"/>
          </p:cNvSpPr>
          <p:nvPr>
            <p:ph type="sldImg"/>
          </p:nvPr>
        </p:nvSpPr>
        <p:spPr>
          <a:prstGeom prst="rect">
            <a:avLst/>
          </a:prstGeom>
        </p:spPr>
        <p:txBody>
          <a:bodyPr/>
          <a:lstStyle/>
          <a:p>
            <a:endParaRPr/>
          </a:p>
        </p:txBody>
      </p:sp>
      <p:sp>
        <p:nvSpPr>
          <p:cNvPr id="1199" name="Shape 1199"/>
          <p:cNvSpPr>
            <a:spLocks noGrp="1"/>
          </p:cNvSpPr>
          <p:nvPr>
            <p:ph type="body" sz="quarter" idx="1"/>
          </p:nvPr>
        </p:nvSpPr>
        <p:spPr>
          <a:prstGeom prst="rect">
            <a:avLst/>
          </a:prstGeom>
        </p:spPr>
        <p:txBody>
          <a:bodyPr/>
          <a:lstStyle/>
          <a:p>
            <a:pPr>
              <a:defRPr b="1">
                <a:latin typeface="+mj-lt"/>
                <a:ea typeface="+mj-ea"/>
                <a:cs typeface="+mj-cs"/>
                <a:sym typeface="Helvetica"/>
              </a:defRPr>
            </a:pPr>
            <a:r>
              <a:rPr lang="fr-FR" sz="1200" b="1" dirty="0" smtClean="0">
                <a:latin typeface="+mn-lt"/>
                <a:ea typeface="+mn-ea"/>
                <a:cs typeface="+mn-cs"/>
                <a:sym typeface="Helvetica"/>
              </a:rPr>
              <a:t>Tous</a:t>
            </a:r>
            <a:r>
              <a:rPr lang="fr-FR" sz="1200" b="1" baseline="0" dirty="0" smtClean="0">
                <a:latin typeface="+mn-lt"/>
                <a:ea typeface="+mn-ea"/>
                <a:cs typeface="+mn-cs"/>
                <a:sym typeface="Helvetica"/>
              </a:rPr>
              <a:t> TRAVERSEURS: </a:t>
            </a:r>
            <a:r>
              <a:rPr lang="fr-FR" b="0" dirty="0" smtClean="0">
                <a:solidFill>
                  <a:srgbClr val="FF0000"/>
                </a:solidFill>
                <a:latin typeface="Wingdings"/>
                <a:ea typeface="Wingdings"/>
                <a:cs typeface="Wingdings"/>
                <a:sym typeface="Wingdings"/>
              </a:rPr>
              <a:t>L’utilisation des</a:t>
            </a:r>
            <a:r>
              <a:rPr lang="fr-FR" b="0" baseline="0" dirty="0" smtClean="0">
                <a:solidFill>
                  <a:srgbClr val="FF0000"/>
                </a:solidFill>
                <a:latin typeface="Wingdings"/>
                <a:ea typeface="Wingdings"/>
                <a:cs typeface="Wingdings"/>
                <a:sym typeface="Wingdings"/>
              </a:rPr>
              <a:t> règles vues comme des pouvoirs d’agir pour faire réussir tout le monde</a:t>
            </a:r>
            <a:endParaRPr lang="fr-FR" b="0" dirty="0" smtClean="0">
              <a:solidFill>
                <a:srgbClr val="FF0000"/>
              </a:solidFill>
              <a:latin typeface="Wingdings"/>
              <a:ea typeface="Wingdings"/>
              <a:cs typeface="Wingdings"/>
              <a:sym typeface="Wingdings"/>
            </a:endParaRPr>
          </a:p>
          <a:p>
            <a:pPr>
              <a:defRPr b="1">
                <a:latin typeface="+mj-lt"/>
                <a:ea typeface="+mj-ea"/>
                <a:cs typeface="+mj-cs"/>
                <a:sym typeface="Helvetica"/>
              </a:defRPr>
            </a:pPr>
            <a:endParaRPr lang="fr-FR" b="0" dirty="0" smtClean="0">
              <a:solidFill>
                <a:srgbClr val="FF0000"/>
              </a:solidFill>
              <a:latin typeface="Wingdings"/>
              <a:ea typeface="Wingdings"/>
              <a:cs typeface="Wingdings"/>
              <a:sym typeface="Wingdings"/>
            </a:endParaRPr>
          </a:p>
          <a:p>
            <a:pPr>
              <a:defRPr b="1">
                <a:latin typeface="+mj-lt"/>
                <a:ea typeface="+mj-ea"/>
                <a:cs typeface="+mj-cs"/>
                <a:sym typeface="Helvetica"/>
              </a:defRPr>
            </a:pPr>
            <a:r>
              <a:rPr lang="fr-FR" sz="1200" b="1" dirty="0" smtClean="0">
                <a:latin typeface="+mn-lt"/>
                <a:ea typeface="+mn-ea"/>
                <a:cs typeface="+mn-cs"/>
                <a:sym typeface="Helvetica"/>
              </a:rPr>
              <a:t>Stade 1: </a:t>
            </a:r>
            <a:r>
              <a:rPr lang="fr-FR" b="0" dirty="0" smtClean="0">
                <a:latin typeface="+mn-lt"/>
                <a:ea typeface="+mn-ea"/>
                <a:cs typeface="+mn-cs"/>
                <a:sym typeface="Calibri"/>
              </a:rPr>
              <a:t>traverser le terrain en courant vers la cible adverse </a:t>
            </a:r>
            <a:r>
              <a:rPr lang="fr-FR" b="0" dirty="0" smtClean="0">
                <a:latin typeface="Wingdings"/>
                <a:ea typeface="Wingdings"/>
                <a:cs typeface="Wingdings"/>
                <a:sym typeface="Wingdings"/>
              </a:rPr>
              <a:t> </a:t>
            </a:r>
            <a:r>
              <a:rPr lang="fr-FR" b="0" dirty="0" smtClean="0">
                <a:latin typeface="+mn-lt"/>
                <a:ea typeface="+mn-ea"/>
                <a:cs typeface="+mn-cs"/>
                <a:sym typeface="Calibri"/>
              </a:rPr>
              <a:t>Progression: à peine 2’</a:t>
            </a:r>
          </a:p>
          <a:p>
            <a:pPr>
              <a:defRPr b="1">
                <a:latin typeface="+mj-lt"/>
                <a:ea typeface="+mj-ea"/>
                <a:cs typeface="+mj-cs"/>
                <a:sym typeface="Helvetica"/>
              </a:defRPr>
            </a:pPr>
            <a:r>
              <a:rPr lang="fr-FR" b="0" dirty="0" smtClean="0">
                <a:latin typeface="+mn-lt"/>
                <a:ea typeface="+mn-ea"/>
                <a:cs typeface="+mn-cs"/>
                <a:sym typeface="Calibri"/>
              </a:rPr>
              <a:t>=&gt;</a:t>
            </a:r>
            <a:r>
              <a:rPr lang="fr-FR" b="0" baseline="0" dirty="0" smtClean="0">
                <a:latin typeface="+mn-lt"/>
                <a:ea typeface="+mn-ea"/>
                <a:cs typeface="+mn-cs"/>
                <a:sym typeface="Calibri"/>
              </a:rPr>
              <a:t> Pouvoir des attaquants prend largement le dessus sur les défenseurs: créer la logique de traverseur de terrain: personne ne peut m’arrêter je fonce (logique de construction de la cible et de progression systématique vers l’avant et vers le but)</a:t>
            </a:r>
            <a:endParaRPr lang="fr-FR" b="0" dirty="0" smtClean="0">
              <a:latin typeface="+mn-lt"/>
              <a:ea typeface="+mn-ea"/>
              <a:cs typeface="+mn-cs"/>
              <a:sym typeface="Calibri"/>
            </a:endParaRPr>
          </a:p>
          <a:p>
            <a:endParaRPr lang="fr-FR" b="0" dirty="0" smtClean="0">
              <a:latin typeface="+mn-lt"/>
              <a:ea typeface="+mn-ea"/>
              <a:cs typeface="+mn-cs"/>
              <a:sym typeface="Calibri"/>
            </a:endParaRPr>
          </a:p>
          <a:p>
            <a:pPr>
              <a:defRPr b="1">
                <a:latin typeface="+mj-lt"/>
                <a:ea typeface="+mj-ea"/>
                <a:cs typeface="+mj-cs"/>
                <a:sym typeface="Helvetica"/>
              </a:defRPr>
            </a:pPr>
            <a:r>
              <a:rPr lang="fr-FR" sz="1200" b="1" dirty="0" smtClean="0">
                <a:latin typeface="+mn-lt"/>
                <a:ea typeface="+mn-ea"/>
                <a:cs typeface="+mn-cs"/>
                <a:sym typeface="Helvetica"/>
              </a:rPr>
              <a:t>Stade 2: </a:t>
            </a:r>
            <a:r>
              <a:rPr lang="fr-FR" b="0" dirty="0" smtClean="0">
                <a:latin typeface="+mn-lt"/>
                <a:ea typeface="+mn-ea"/>
                <a:cs typeface="+mn-cs"/>
                <a:sym typeface="Calibri"/>
              </a:rPr>
              <a:t>on travaille le démarquage des PPB et volonté de progression vers l’avant</a:t>
            </a: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Rétablir un peu plus d’égalité en rajoutant un pouvoir au défenseur (qui va contrer et limiter le pouvoir de course illimitée des attaquants)</a:t>
            </a: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Pouvoir des attaquants permet toujours la progression facilité vers la cible donc « Tous </a:t>
            </a:r>
            <a:r>
              <a:rPr lang="fr-FR" b="0" baseline="0" dirty="0" err="1" smtClean="0">
                <a:latin typeface="+mn-lt"/>
                <a:ea typeface="+mn-ea"/>
                <a:cs typeface="+mn-cs"/>
                <a:sym typeface="Calibri"/>
              </a:rPr>
              <a:t>traverseurs</a:t>
            </a:r>
            <a:r>
              <a:rPr lang="fr-FR" b="0" baseline="0" dirty="0" smtClean="0">
                <a:latin typeface="+mn-lt"/>
                <a:ea typeface="+mn-ea"/>
                <a:cs typeface="+mn-cs"/>
                <a:sym typeface="Calibri"/>
              </a:rPr>
              <a:t> »</a:t>
            </a:r>
            <a:endParaRPr lang="fr-FR" b="0" dirty="0" smtClean="0">
              <a:latin typeface="+mn-lt"/>
              <a:ea typeface="+mn-ea"/>
              <a:cs typeface="+mn-cs"/>
              <a:sym typeface="Calibri"/>
            </a:endParaRPr>
          </a:p>
          <a:p>
            <a:endParaRPr lang="fr-FR" b="0" dirty="0" smtClean="0">
              <a:latin typeface="+mn-lt"/>
              <a:ea typeface="+mn-ea"/>
              <a:cs typeface="+mn-cs"/>
              <a:sym typeface="Calibri"/>
            </a:endParaRPr>
          </a:p>
          <a:p>
            <a:pPr>
              <a:defRPr b="1">
                <a:latin typeface="+mj-lt"/>
                <a:ea typeface="+mj-ea"/>
                <a:cs typeface="+mj-cs"/>
                <a:sym typeface="Helvetica"/>
              </a:defRPr>
            </a:pPr>
            <a:r>
              <a:rPr lang="fr-FR" sz="1200" b="1" dirty="0" smtClean="0">
                <a:latin typeface="+mn-lt"/>
                <a:ea typeface="+mn-ea"/>
                <a:cs typeface="+mn-cs"/>
                <a:sym typeface="Helvetica"/>
              </a:rPr>
              <a:t>Stade 2 à 4: </a:t>
            </a:r>
            <a:r>
              <a:rPr lang="fr-FR" b="0" dirty="0" smtClean="0">
                <a:latin typeface="+mn-lt"/>
                <a:ea typeface="+mn-ea"/>
                <a:cs typeface="+mn-cs"/>
                <a:sym typeface="Calibri"/>
              </a:rPr>
              <a:t>de plus en plus complexe par rapport à la contrainte temporelle</a:t>
            </a:r>
          </a:p>
          <a:p>
            <a:pPr>
              <a:defRPr b="1">
                <a:latin typeface="+mj-lt"/>
                <a:ea typeface="+mj-ea"/>
                <a:cs typeface="+mj-cs"/>
                <a:sym typeface="Helvetica"/>
              </a:defRPr>
            </a:pPr>
            <a:r>
              <a:rPr lang="fr-FR" sz="1200" b="1" dirty="0" smtClean="0">
                <a:latin typeface="+mn-lt"/>
                <a:ea typeface="+mn-ea"/>
                <a:cs typeface="+mn-cs"/>
                <a:sym typeface="Helvetica"/>
              </a:rPr>
              <a:t>démarquage PPB </a:t>
            </a:r>
            <a:r>
              <a:rPr lang="fr-FR" b="0" dirty="0" smtClean="0">
                <a:latin typeface="+mn-lt"/>
                <a:ea typeface="+mn-ea"/>
                <a:cs typeface="+mn-cs"/>
                <a:sym typeface="Calibri"/>
              </a:rPr>
              <a:t>+ prendre des infos de plus en plus rapidement par le PB sur les PPB et les</a:t>
            </a:r>
            <a:r>
              <a:rPr lang="fr-FR" b="0" baseline="0" dirty="0" smtClean="0">
                <a:latin typeface="+mn-lt"/>
                <a:ea typeface="+mn-ea"/>
                <a:cs typeface="+mn-cs"/>
                <a:sym typeface="Calibri"/>
              </a:rPr>
              <a:t> DEF</a:t>
            </a:r>
            <a:endParaRPr lang="fr-FR" b="0" dirty="0" smtClean="0">
              <a:latin typeface="+mn-lt"/>
              <a:ea typeface="+mn-ea"/>
              <a:cs typeface="+mn-cs"/>
              <a:sym typeface="Calibri"/>
            </a:endParaRPr>
          </a:p>
          <a:p>
            <a:pPr>
              <a:defRPr b="1">
                <a:latin typeface="+mj-lt"/>
                <a:ea typeface="+mj-ea"/>
                <a:cs typeface="+mj-cs"/>
                <a:sym typeface="Helvetica"/>
              </a:defRPr>
            </a:pPr>
            <a:endParaRPr lang="fr-FR" b="0" dirty="0" smtClean="0">
              <a:latin typeface="+mn-lt"/>
              <a:ea typeface="+mn-ea"/>
              <a:cs typeface="+mn-cs"/>
              <a:sym typeface="Calibri"/>
            </a:endParaRPr>
          </a:p>
          <a:p>
            <a:pPr>
              <a:defRPr b="1">
                <a:latin typeface="+mj-lt"/>
                <a:ea typeface="+mj-ea"/>
                <a:cs typeface="+mj-cs"/>
                <a:sym typeface="Helvetica"/>
              </a:defRPr>
            </a:pPr>
            <a:r>
              <a:rPr lang="fr-FR" b="1" dirty="0" smtClean="0">
                <a:latin typeface="+mn-lt"/>
                <a:ea typeface="+mn-ea"/>
                <a:cs typeface="+mn-cs"/>
                <a:sym typeface="Calibri"/>
              </a:rPr>
              <a:t>Stade</a:t>
            </a:r>
            <a:r>
              <a:rPr lang="fr-FR" b="1" baseline="0" dirty="0" smtClean="0">
                <a:latin typeface="+mn-lt"/>
                <a:ea typeface="+mn-ea"/>
                <a:cs typeface="+mn-cs"/>
                <a:sym typeface="Calibri"/>
              </a:rPr>
              <a:t> 3:</a:t>
            </a:r>
            <a:r>
              <a:rPr lang="fr-FR" b="0" baseline="0" dirty="0" smtClean="0">
                <a:latin typeface="+mn-lt"/>
                <a:ea typeface="+mn-ea"/>
                <a:cs typeface="+mn-cs"/>
                <a:sym typeface="Calibri"/>
              </a:rPr>
              <a:t> mettre une pression au PB pour qu’il courre. Prise d’informations sur les défenseurs et sur ses PPB afin de faire le bon choix</a:t>
            </a: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Pouvoir du défenseur: collectif, s’organiser à plusieurs , forcer le PB à faire choix plus rapide (course / passe / tir)</a:t>
            </a: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Pouvoir attaquant: identique mais savoir choisir entre course / passe / tir pour ne pas perdre la balle</a:t>
            </a:r>
            <a:endParaRPr lang="fr-FR" b="0" dirty="0" smtClean="0">
              <a:latin typeface="+mn-lt"/>
              <a:ea typeface="+mn-ea"/>
              <a:cs typeface="+mn-cs"/>
              <a:sym typeface="Calibri"/>
            </a:endParaRPr>
          </a:p>
          <a:p>
            <a:endParaRPr lang="fr-FR" b="0" dirty="0" smtClean="0">
              <a:latin typeface="+mn-lt"/>
              <a:ea typeface="+mn-ea"/>
              <a:cs typeface="+mn-cs"/>
              <a:sym typeface="Calibri"/>
            </a:endParaRPr>
          </a:p>
          <a:p>
            <a:pPr>
              <a:defRPr b="1">
                <a:latin typeface="+mj-lt"/>
                <a:ea typeface="+mj-ea"/>
                <a:cs typeface="+mj-cs"/>
                <a:sym typeface="Helvetica"/>
              </a:defRPr>
            </a:pPr>
            <a:r>
              <a:rPr lang="fr-FR" sz="1200" b="1" dirty="0" smtClean="0">
                <a:latin typeface="+mn-lt"/>
                <a:ea typeface="+mn-ea"/>
                <a:cs typeface="+mn-cs"/>
                <a:sym typeface="Helvetica"/>
              </a:rPr>
              <a:t>Stade 4: </a:t>
            </a:r>
            <a:r>
              <a:rPr lang="fr-FR" b="0" dirty="0" smtClean="0">
                <a:latin typeface="+mn-lt"/>
                <a:ea typeface="+mn-ea"/>
                <a:cs typeface="+mn-cs"/>
                <a:sym typeface="Calibri"/>
              </a:rPr>
              <a:t>permet l’accès à la cible de façon facilitante tout en revenant vers des règles fédérales (marcher en 3 pas) / création du 1c1</a:t>
            </a:r>
            <a:r>
              <a:rPr lang="fr-FR" b="0" baseline="0" dirty="0" smtClean="0">
                <a:latin typeface="+mn-lt"/>
                <a:ea typeface="+mn-ea"/>
                <a:cs typeface="+mn-cs"/>
                <a:sym typeface="Calibri"/>
              </a:rPr>
              <a:t> inconsciemment </a:t>
            </a:r>
            <a:endParaRPr lang="fr-FR" b="0" dirty="0" smtClean="0">
              <a:latin typeface="+mn-lt"/>
              <a:ea typeface="+mn-ea"/>
              <a:cs typeface="+mn-cs"/>
              <a:sym typeface="Calibri"/>
            </a:endParaRP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Pouvoir des attaquants: modifié mais toujours une possibilité illimité d’accéder à la cible donc d’être traverseur </a:t>
            </a: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Pouvoir des défenseurs: intercepter la balle dans le dribble ou dans la passe = « tous voleurs de ballon » pour être le plus vite possible de nouveau </a:t>
            </a:r>
            <a:r>
              <a:rPr lang="fr-FR" b="0" baseline="0" dirty="0" err="1" smtClean="0">
                <a:latin typeface="+mn-lt"/>
                <a:ea typeface="+mn-ea"/>
                <a:cs typeface="+mn-cs"/>
                <a:sym typeface="Calibri"/>
              </a:rPr>
              <a:t>traverseurs</a:t>
            </a:r>
            <a:r>
              <a:rPr lang="fr-FR" b="0" baseline="0" dirty="0" smtClean="0">
                <a:latin typeface="+mn-lt"/>
                <a:ea typeface="+mn-ea"/>
                <a:cs typeface="+mn-cs"/>
                <a:sym typeface="Calibri"/>
              </a:rPr>
              <a:t> et marqueurs</a:t>
            </a:r>
            <a:endParaRPr lang="fr-FR" b="0" dirty="0" smtClean="0">
              <a:latin typeface="+mn-lt"/>
              <a:ea typeface="+mn-ea"/>
              <a:cs typeface="+mn-cs"/>
              <a:sym typeface="Calibri"/>
            </a:endParaRPr>
          </a:p>
          <a:p>
            <a:endParaRPr lang="fr-FR" b="0" dirty="0" smtClean="0">
              <a:latin typeface="+mn-lt"/>
              <a:ea typeface="+mn-ea"/>
              <a:cs typeface="+mn-cs"/>
              <a:sym typeface="Calibri"/>
            </a:endParaRPr>
          </a:p>
          <a:p>
            <a:pPr>
              <a:defRPr b="1">
                <a:latin typeface="+mj-lt"/>
                <a:ea typeface="+mj-ea"/>
                <a:cs typeface="+mj-cs"/>
                <a:sym typeface="Helvetica"/>
              </a:defRPr>
            </a:pPr>
            <a:r>
              <a:rPr lang="fr-FR" sz="1200" b="1" dirty="0" smtClean="0">
                <a:latin typeface="+mn-lt"/>
                <a:ea typeface="+mn-ea"/>
                <a:cs typeface="+mn-cs"/>
                <a:sym typeface="Helvetica"/>
              </a:rPr>
              <a:t>Stade 5: </a:t>
            </a:r>
            <a:r>
              <a:rPr lang="fr-FR" b="0" dirty="0" smtClean="0">
                <a:latin typeface="+mn-lt"/>
                <a:ea typeface="+mn-ea"/>
                <a:cs typeface="+mn-cs"/>
                <a:sym typeface="Calibri"/>
              </a:rPr>
              <a:t>démarquage PPB + prendre des infos sur le CJD, utiliser son pouvoir à bon escient pour les PB, rôle des PPB de</a:t>
            </a:r>
            <a:r>
              <a:rPr lang="fr-FR" b="0" baseline="0" dirty="0" smtClean="0">
                <a:latin typeface="+mn-lt"/>
                <a:ea typeface="+mn-ea"/>
                <a:cs typeface="+mn-cs"/>
                <a:sym typeface="Calibri"/>
              </a:rPr>
              <a:t> plus en plus importants avec la diminution et le changement des pouvoirs des PB</a:t>
            </a:r>
            <a:endParaRPr lang="fr-FR" b="0" dirty="0" smtClean="0">
              <a:latin typeface="+mn-lt"/>
              <a:ea typeface="+mn-ea"/>
              <a:cs typeface="+mn-cs"/>
              <a:sym typeface="Calibri"/>
            </a:endParaRP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Entrer dans une logique de progression vers l’avant grâce à un choix: 3 pas dribble / passe / tir …</a:t>
            </a:r>
          </a:p>
          <a:p>
            <a:pPr marL="171450" indent="-171450">
              <a:buFont typeface="Symbol" charset="0"/>
              <a:buChar char=""/>
              <a:defRPr b="1">
                <a:latin typeface="+mj-lt"/>
                <a:ea typeface="+mj-ea"/>
                <a:cs typeface="+mj-cs"/>
                <a:sym typeface="Helvetica"/>
              </a:defRPr>
            </a:pPr>
            <a:r>
              <a:rPr lang="fr-FR" b="0" baseline="0" dirty="0" smtClean="0">
                <a:latin typeface="+mn-lt"/>
                <a:ea typeface="+mn-ea"/>
                <a:cs typeface="+mn-cs"/>
                <a:sym typeface="Calibri"/>
              </a:rPr>
              <a:t>L’équilibre se rétablie peu à peu entre attaquants et défenseurs. Mais encore défense individuelle donc beaucoup d’espace de jeu libres possibles pour traverser le terrain </a:t>
            </a:r>
          </a:p>
          <a:p>
            <a:pPr marL="171450" indent="-171450">
              <a:buFont typeface="Symbol" charset="0"/>
              <a:buChar char=""/>
              <a:defRPr b="1">
                <a:latin typeface="+mj-lt"/>
                <a:ea typeface="+mj-ea"/>
                <a:cs typeface="+mj-cs"/>
                <a:sym typeface="Helvetica"/>
              </a:defRPr>
            </a:pPr>
            <a:endParaRPr lang="fr-FR" b="0" dirty="0">
              <a:latin typeface="+mn-lt"/>
              <a:ea typeface="+mn-ea"/>
              <a:cs typeface="+mn-cs"/>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Shape 1807"/>
          <p:cNvSpPr>
            <a:spLocks noGrp="1" noRot="1" noChangeAspect="1"/>
          </p:cNvSpPr>
          <p:nvPr>
            <p:ph type="sldImg"/>
          </p:nvPr>
        </p:nvSpPr>
        <p:spPr>
          <a:prstGeom prst="rect">
            <a:avLst/>
          </a:prstGeom>
        </p:spPr>
        <p:txBody>
          <a:bodyPr/>
          <a:lstStyle/>
          <a:p>
            <a:endParaRPr/>
          </a:p>
        </p:txBody>
      </p:sp>
      <p:sp>
        <p:nvSpPr>
          <p:cNvPr id="1808" name="Shape 1808"/>
          <p:cNvSpPr>
            <a:spLocks noGrp="1"/>
          </p:cNvSpPr>
          <p:nvPr>
            <p:ph type="body" sz="quarter" idx="1"/>
          </p:nvPr>
        </p:nvSpPr>
        <p:spPr>
          <a:prstGeom prst="rect">
            <a:avLst/>
          </a:prstGeom>
        </p:spPr>
        <p:txBody>
          <a:bodyPr/>
          <a:lstStyle/>
          <a:p>
            <a:endParaRPr lang="fr-FR" dirty="0" smtClean="0"/>
          </a:p>
          <a:p>
            <a:pPr marL="0" marR="0" indent="0" defTabSz="457200" eaLnBrk="1" fontAlgn="auto" latinLnBrk="0" hangingPunct="1">
              <a:lnSpc>
                <a:spcPct val="100000"/>
              </a:lnSpc>
              <a:spcBef>
                <a:spcPts val="0"/>
              </a:spcBef>
              <a:spcAft>
                <a:spcPts val="0"/>
              </a:spcAft>
              <a:buClrTx/>
              <a:buSzTx/>
              <a:buFontTx/>
              <a:buNone/>
              <a:tabLst/>
              <a:defRPr/>
            </a:pPr>
            <a:r>
              <a:rPr lang="fr-FR" b="0" dirty="0" smtClean="0"/>
              <a:t>Etape 1 à 3 progressifs sur</a:t>
            </a:r>
            <a:r>
              <a:rPr lang="fr-FR" b="0" baseline="0" dirty="0" smtClean="0"/>
              <a:t> le Cycle 4. Suivant la séquence d’enseignement nous pourrons avoir comme attendu de fin de séquence </a:t>
            </a:r>
            <a:r>
              <a:rPr lang="fr-FR" b="0" baseline="0" dirty="0" err="1" smtClean="0"/>
              <a:t>plutot</a:t>
            </a:r>
            <a:r>
              <a:rPr lang="fr-FR" b="0" baseline="0" dirty="0" smtClean="0"/>
              <a:t> l’étape 2 ou plutôt l’étape 3 (à la fin de la 3</a:t>
            </a:r>
            <a:r>
              <a:rPr lang="fr-FR" b="0" baseline="30000" dirty="0" smtClean="0"/>
              <a:t>ème</a:t>
            </a:r>
            <a:r>
              <a:rPr lang="fr-FR" b="0" baseline="0" dirty="0" smtClean="0"/>
              <a:t>)</a:t>
            </a:r>
          </a:p>
          <a:p>
            <a:endParaRPr lang="fr-FR" dirty="0" smtClean="0"/>
          </a:p>
          <a:p>
            <a:r>
              <a:rPr lang="fr-FR" b="1" dirty="0" smtClean="0"/>
              <a:t>Ce qu’il y a à apprendre:</a:t>
            </a:r>
          </a:p>
          <a:p>
            <a:r>
              <a:rPr lang="fr-FR" sz="1200" dirty="0" smtClean="0">
                <a:effectLst/>
                <a:latin typeface="+mn-lt"/>
                <a:ea typeface="+mn-ea"/>
                <a:cs typeface="+mn-cs"/>
                <a:sym typeface="Calibri"/>
              </a:rPr>
              <a:t>Assumer la responsabilité du tir ; identifier la zone favorable de marque + la situation favorable de tir = le « Tir seul » ; se donner du temps pour tirer </a:t>
            </a:r>
            <a:r>
              <a:rPr lang="fr-FR" sz="1200" dirty="0" err="1" smtClean="0">
                <a:effectLst/>
                <a:latin typeface="+mn-lt"/>
                <a:ea typeface="+mn-ea"/>
                <a:cs typeface="+mn-cs"/>
                <a:sym typeface="Calibri"/>
              </a:rPr>
              <a:t>càd</a:t>
            </a:r>
            <a:r>
              <a:rPr lang="fr-FR" sz="1200" dirty="0" smtClean="0">
                <a:effectLst/>
                <a:latin typeface="+mn-lt"/>
                <a:ea typeface="+mn-ea"/>
                <a:cs typeface="+mn-cs"/>
                <a:sym typeface="Calibri"/>
              </a:rPr>
              <a:t> choisir le tir en suspension ; gagner son duel</a:t>
            </a:r>
            <a:r>
              <a:rPr lang="fr-FR" dirty="0" smtClean="0">
                <a:effectLst/>
              </a:rPr>
              <a:t> </a:t>
            </a:r>
          </a:p>
          <a:p>
            <a:endParaRPr lang="fr-FR" dirty="0" smtClean="0">
              <a:effectLst/>
            </a:endParaRPr>
          </a:p>
          <a:p>
            <a:r>
              <a:rPr lang="fr-FR" b="1" dirty="0" smtClean="0">
                <a:effectLst/>
              </a:rPr>
              <a:t>=&gt; Faire en sorte que chacun tente des tirs lorsqu'il perçoit la situation favorable de marque ou qu’il se trouve en ZFM. Pour gagner un match il faut marquer</a:t>
            </a:r>
            <a:r>
              <a:rPr lang="fr-FR" b="1" baseline="0" dirty="0" smtClean="0">
                <a:effectLst/>
              </a:rPr>
              <a:t> des buts.</a:t>
            </a:r>
            <a:endParaRPr lang="fr-FR" b="1" dirty="0" smtClean="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fr-FR" b="1" dirty="0" smtClean="0">
                <a:solidFill>
                  <a:srgbClr val="3366FF"/>
                </a:solidFill>
              </a:rPr>
              <a:t>Etape 1:</a:t>
            </a:r>
            <a:r>
              <a:rPr lang="fr-FR" dirty="0" smtClean="0"/>
              <a:t> tirer de loin augmente la possibilité de comprendre que le bras et surtout le coude doit être haut pour avoir toute l’amplitude et la force nécessaire pour tirer</a:t>
            </a:r>
          </a:p>
          <a:p>
            <a:r>
              <a:rPr lang="fr-FR" b="1" dirty="0" smtClean="0"/>
              <a:t>Etape 2</a:t>
            </a:r>
            <a:r>
              <a:rPr lang="fr-FR" dirty="0" smtClean="0"/>
              <a:t>: insister sur le bras toujours haut pour puissance et amplitude, le GB a du temps pour revenir il faut donc s’organiser différemment pour tirer</a:t>
            </a:r>
          </a:p>
          <a:p>
            <a:r>
              <a:rPr lang="fr-FR" b="1" dirty="0" smtClean="0"/>
              <a:t>Etape 3</a:t>
            </a:r>
            <a:r>
              <a:rPr lang="fr-FR" dirty="0" smtClean="0"/>
              <a:t>: prendre le temps de regarder ce que fait le GB</a:t>
            </a:r>
          </a:p>
          <a:p>
            <a:r>
              <a:rPr lang="fr-FR" b="1" dirty="0" smtClean="0"/>
              <a:t>Etape 4</a:t>
            </a:r>
            <a:r>
              <a:rPr lang="fr-FR" dirty="0" smtClean="0"/>
              <a:t>: jouer sur la coordination</a:t>
            </a:r>
            <a:r>
              <a:rPr lang="fr-FR" baseline="0" dirty="0" smtClean="0"/>
              <a:t> et l’enchainement des actions de dribble, 3 pas, suspension, tir; travailler un duel avec un GB bien replacé .</a:t>
            </a:r>
            <a:endParaRPr lang="fr-FR" dirty="0" smtClean="0"/>
          </a:p>
          <a:p>
            <a:endParaRPr lang="fr-FR" b="1" dirty="0" smtClean="0"/>
          </a:p>
          <a:p>
            <a:r>
              <a:rPr lang="fr-FR" b="1" dirty="0" smtClean="0"/>
              <a:t>=&gt;Jouer sur la distance de marque (en tirant du milieu de terrain ou proche du but ) entraine</a:t>
            </a:r>
            <a:r>
              <a:rPr lang="fr-FR" b="1" baseline="0" dirty="0" smtClean="0"/>
              <a:t> différents types de tirs (par dessus, en contournement, en percussion, avec feinte</a:t>
            </a:r>
            <a:r>
              <a:rPr lang="mr-IN" b="1" baseline="0" dirty="0" smtClean="0"/>
              <a:t>…</a:t>
            </a:r>
            <a:r>
              <a:rPr lang="fr-FR" b="1" baseline="0" dirty="0" smtClean="0"/>
              <a:t>) et motive le tireur a récupérer la balle et traverser le terrain le plus vite afin de prendre le GB de vitesse</a:t>
            </a:r>
          </a:p>
          <a:p>
            <a:endParaRPr lang="fr-FR" b="1" baseline="0" dirty="0" smtClean="0"/>
          </a:p>
          <a:p>
            <a:r>
              <a:rPr lang="fr-FR" b="1" baseline="0" dirty="0" smtClean="0"/>
              <a:t>=&gt;Jouer sur le type de déplacement pour le tireur permet de travailler la traversée du terrain avec des coordinations et des actions motrices différentes (que le joueur pourra réutiliser en match en fonction du rapport de force et de la réaction des défenseurs).`</a:t>
            </a:r>
            <a:endParaRPr lang="fr-FR" b="1" dirty="0" smtClean="0"/>
          </a:p>
          <a:p>
            <a:endParaRPr lang="fr-FR" b="1" dirty="0" smtClean="0"/>
          </a:p>
          <a:p>
            <a:r>
              <a:rPr lang="fr-FR" b="1" dirty="0" smtClean="0"/>
              <a:t>Critères</a:t>
            </a:r>
            <a:r>
              <a:rPr lang="fr-FR" b="1" baseline="0" dirty="0" smtClean="0"/>
              <a:t> de réalisation:</a:t>
            </a:r>
          </a:p>
          <a:p>
            <a:r>
              <a:rPr lang="fr-FR" baseline="0" dirty="0" smtClean="0"/>
              <a:t>Att: je récupère le plus vite possible la balle pour tirer avant que le GB soit replacé</a:t>
            </a:r>
          </a:p>
          <a:p>
            <a:r>
              <a:rPr lang="fr-FR" baseline="0" dirty="0" smtClean="0"/>
              <a:t>J’adapte mon tir en fonction de la distance au but (tir de percussion ou de contournement, en appui ou en suspension</a:t>
            </a:r>
            <a:r>
              <a:rPr lang="mr-IN" baseline="0" dirty="0" smtClean="0"/>
              <a:t>…</a:t>
            </a:r>
            <a:r>
              <a:rPr lang="fr-FR" baseline="0" dirty="0" smtClean="0"/>
              <a:t>)</a:t>
            </a:r>
          </a:p>
          <a:p>
            <a:r>
              <a:rPr lang="fr-FR" baseline="0" dirty="0" smtClean="0"/>
              <a:t>Je change rapidement de rôle des que j’ai tiré</a:t>
            </a:r>
          </a:p>
          <a:p>
            <a:endParaRPr lang="fr-FR" baseline="0" dirty="0" smtClean="0"/>
          </a:p>
          <a:p>
            <a:r>
              <a:rPr lang="fr-FR" baseline="0" dirty="0" smtClean="0"/>
              <a:t>GB: je repli le plus vite possible en course arrière pour toujours voir le ballon,</a:t>
            </a:r>
          </a:p>
          <a:p>
            <a:r>
              <a:rPr lang="fr-FR" baseline="0" dirty="0" smtClean="0"/>
              <a:t>Je propose différents types de parades pour gêner mon adversaire</a:t>
            </a:r>
          </a:p>
          <a:p>
            <a:r>
              <a:rPr lang="fr-FR" baseline="0" dirty="0" smtClean="0"/>
              <a:t>Je cherche à toucher la balle et à la récupérer le plus vite possible pour attaquer.</a:t>
            </a:r>
            <a:endParaRPr lang="fr-FR" dirty="0" smtClean="0"/>
          </a:p>
          <a:p>
            <a:endParaRPr lang="fr-FR" dirty="0" smtClean="0"/>
          </a:p>
          <a:p>
            <a:endParaRPr lang="fr-FR" dirty="0" smtClean="0"/>
          </a:p>
          <a:p>
            <a:r>
              <a:rPr lang="fr-FR" b="1" dirty="0" smtClean="0"/>
              <a:t>Arbitrage:</a:t>
            </a:r>
          </a:p>
          <a:p>
            <a:r>
              <a:rPr lang="fr-FR" baseline="0" dirty="0" smtClean="0"/>
              <a:t>Si 2 équipes par terrain: 2 joueurs d’affrontent, 2</a:t>
            </a:r>
            <a:r>
              <a:rPr lang="fr-FR" baseline="30000" dirty="0" smtClean="0"/>
              <a:t>ème</a:t>
            </a:r>
            <a:r>
              <a:rPr lang="fr-FR" baseline="0" dirty="0" smtClean="0"/>
              <a:t> joueur de l’équipe fait le score et arbitre, 3</a:t>
            </a:r>
            <a:r>
              <a:rPr lang="fr-FR" baseline="30000" dirty="0" smtClean="0"/>
              <a:t>ème</a:t>
            </a:r>
            <a:r>
              <a:rPr lang="fr-FR" baseline="0" dirty="0" smtClean="0"/>
              <a:t> joueur ramasse et redonne les ballons</a:t>
            </a:r>
          </a:p>
          <a:p>
            <a:pPr marL="0" marR="0" indent="0" defTabSz="457200" eaLnBrk="1" fontAlgn="auto" latinLnBrk="0" hangingPunct="1">
              <a:lnSpc>
                <a:spcPct val="100000"/>
              </a:lnSpc>
              <a:spcBef>
                <a:spcPts val="0"/>
              </a:spcBef>
              <a:spcAft>
                <a:spcPts val="0"/>
              </a:spcAft>
              <a:buClrTx/>
              <a:buSzTx/>
              <a:buFontTx/>
              <a:buNone/>
              <a:tabLst/>
              <a:defRPr/>
            </a:pPr>
            <a:r>
              <a:rPr lang="fr-FR" dirty="0" smtClean="0"/>
              <a:t>Si 3</a:t>
            </a:r>
            <a:r>
              <a:rPr lang="fr-FR" baseline="0" dirty="0" smtClean="0"/>
              <a:t> équipes sur le même terrain: 2 s’affrontent , la 3</a:t>
            </a:r>
            <a:r>
              <a:rPr lang="fr-FR" baseline="30000" dirty="0" smtClean="0"/>
              <a:t>ème</a:t>
            </a:r>
            <a:r>
              <a:rPr lang="fr-FR" baseline="0" dirty="0" smtClean="0"/>
              <a:t> note le score sur le scorer, surveille les zones, valide les buts</a:t>
            </a:r>
            <a:r>
              <a:rPr lang="mr-IN" baseline="0" dirty="0" smtClean="0"/>
              <a:t>…</a:t>
            </a:r>
            <a:endParaRPr lang="fr-FR" baseline="0" dirty="0" smtClean="0"/>
          </a:p>
          <a:p>
            <a:pPr marL="171450" indent="-171450">
              <a:buFont typeface="Symbol" charset="0"/>
              <a:buChar char=""/>
            </a:pPr>
            <a:r>
              <a:rPr lang="fr-FR" baseline="0" dirty="0" smtClean="0"/>
              <a:t>Repérer les empiètements de la zone, les marchers ou reprises en étape 4.</a:t>
            </a:r>
          </a:p>
          <a:p>
            <a:pPr marL="0" indent="0">
              <a:buFont typeface="Symbol" charset="0"/>
              <a:buNone/>
            </a:pPr>
            <a:endParaRPr lang="fr-FR" dirty="0" smtClean="0"/>
          </a:p>
          <a:p>
            <a:r>
              <a:rPr lang="fr-FR" b="1" dirty="0" smtClean="0"/>
              <a:t>Egalité</a:t>
            </a:r>
            <a:r>
              <a:rPr lang="fr-FR" b="1" baseline="0" dirty="0" smtClean="0"/>
              <a:t> des chances</a:t>
            </a:r>
            <a:r>
              <a:rPr lang="fr-FR" baseline="0" dirty="0" smtClean="0"/>
              <a:t>: le fait de numéroté les joueurs en fonction de leur niveau et de leurs caractéristiques permet d’équilibrer le rapport de force et donc d’amener tout le monde dans une situation possible de réussite.</a:t>
            </a:r>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05B5F89-15BF-D041-A29F-60FBD1C42ABB}" type="slidenum">
              <a:rPr lang="fr-FR" smtClean="0"/>
              <a:t>15</a:t>
            </a:fld>
            <a:endParaRPr lang="fr-FR"/>
          </a:p>
        </p:txBody>
      </p:sp>
    </p:spTree>
    <p:extLst>
      <p:ext uri="{BB962C8B-B14F-4D97-AF65-F5344CB8AC3E}">
        <p14:creationId xmlns:p14="http://schemas.microsoft.com/office/powerpoint/2010/main" val="273139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 name="Shape 2242"/>
          <p:cNvSpPr>
            <a:spLocks noGrp="1" noRot="1" noChangeAspect="1"/>
          </p:cNvSpPr>
          <p:nvPr>
            <p:ph type="sldImg"/>
          </p:nvPr>
        </p:nvSpPr>
        <p:spPr>
          <a:prstGeom prst="rect">
            <a:avLst/>
          </a:prstGeom>
        </p:spPr>
        <p:txBody>
          <a:bodyPr/>
          <a:lstStyle/>
          <a:p>
            <a:endParaRPr/>
          </a:p>
        </p:txBody>
      </p:sp>
      <p:sp>
        <p:nvSpPr>
          <p:cNvPr id="2243" name="Shape 2243"/>
          <p:cNvSpPr>
            <a:spLocks noGrp="1"/>
          </p:cNvSpPr>
          <p:nvPr>
            <p:ph type="body" sz="quarter" idx="1"/>
          </p:nvPr>
        </p:nvSpPr>
        <p:spPr>
          <a:prstGeom prst="rect">
            <a:avLst/>
          </a:prstGeom>
        </p:spPr>
        <p:txBody>
          <a:bodyPr/>
          <a:lstStyle/>
          <a:p>
            <a:endParaRPr lang="fr-FR" dirty="0" smtClean="0"/>
          </a:p>
          <a:p>
            <a:pPr marL="0" marR="0" indent="0" defTabSz="457200" eaLnBrk="1" fontAlgn="auto" latinLnBrk="0" hangingPunct="1">
              <a:lnSpc>
                <a:spcPct val="100000"/>
              </a:lnSpc>
              <a:spcBef>
                <a:spcPts val="0"/>
              </a:spcBef>
              <a:spcAft>
                <a:spcPts val="0"/>
              </a:spcAft>
              <a:buClrTx/>
              <a:buSzTx/>
              <a:buFontTx/>
              <a:buNone/>
              <a:tabLst/>
              <a:defRPr/>
            </a:pPr>
            <a:r>
              <a:rPr lang="fr-FR" b="0" dirty="0" smtClean="0"/>
              <a:t>Etape 1 à 3 progressifs sur</a:t>
            </a:r>
            <a:r>
              <a:rPr lang="fr-FR" b="0" baseline="0" dirty="0" smtClean="0"/>
              <a:t> le Cycle 4. Suivant la séquence d’enseignement nous pourrons avoir comme attendu de fin de séquence </a:t>
            </a:r>
            <a:r>
              <a:rPr lang="fr-FR" b="0" baseline="0" dirty="0" err="1" smtClean="0"/>
              <a:t>plutot</a:t>
            </a:r>
            <a:r>
              <a:rPr lang="fr-FR" b="0" baseline="0" dirty="0" smtClean="0"/>
              <a:t> l’étape 2 ou plutôt l’étape 3 (à la fin de la 3</a:t>
            </a:r>
            <a:r>
              <a:rPr lang="fr-FR" b="0" baseline="30000" dirty="0" smtClean="0"/>
              <a:t>ème</a:t>
            </a:r>
            <a:r>
              <a:rPr lang="fr-FR" b="0" baseline="0" dirty="0" smtClean="0"/>
              <a:t>)</a:t>
            </a:r>
          </a:p>
          <a:p>
            <a:endParaRPr lang="fr-FR" dirty="0" smtClean="0"/>
          </a:p>
          <a:p>
            <a:r>
              <a:rPr lang="fr-FR" b="1" dirty="0" smtClean="0"/>
              <a:t>Ce qu’il y a à apprendre:</a:t>
            </a:r>
          </a:p>
          <a:p>
            <a:r>
              <a:rPr lang="fr-FR" sz="1200" b="1" dirty="0" smtClean="0">
                <a:effectLst/>
                <a:latin typeface="+mn-lt"/>
                <a:ea typeface="+mn-ea"/>
                <a:cs typeface="+mn-cs"/>
                <a:sym typeface="Calibri"/>
              </a:rPr>
              <a:t>Equipe :</a:t>
            </a:r>
            <a:r>
              <a:rPr lang="fr-FR" sz="1200" dirty="0" smtClean="0">
                <a:effectLst/>
                <a:latin typeface="+mn-lt"/>
                <a:ea typeface="+mn-ea"/>
                <a:cs typeface="+mn-cs"/>
                <a:sym typeface="Calibri"/>
              </a:rPr>
              <a:t> faire basculer le rapport de force en sa faveur en cherchant à récupérer systématiquement la balle le plus vite possible.</a:t>
            </a:r>
          </a:p>
          <a:p>
            <a:r>
              <a:rPr lang="fr-FR" sz="1200" b="1" dirty="0" err="1" smtClean="0">
                <a:effectLst/>
                <a:latin typeface="+mn-lt"/>
                <a:ea typeface="+mn-ea"/>
                <a:cs typeface="+mn-cs"/>
                <a:sym typeface="Calibri"/>
              </a:rPr>
              <a:t>Déf</a:t>
            </a:r>
            <a:r>
              <a:rPr lang="fr-FR" sz="1200" b="1" dirty="0" smtClean="0">
                <a:effectLst/>
                <a:latin typeface="+mn-lt"/>
                <a:ea typeface="+mn-ea"/>
                <a:cs typeface="+mn-cs"/>
                <a:sym typeface="Calibri"/>
              </a:rPr>
              <a:t> </a:t>
            </a:r>
            <a:r>
              <a:rPr lang="fr-FR" sz="1200" dirty="0" smtClean="0">
                <a:effectLst/>
                <a:latin typeface="+mn-lt"/>
                <a:ea typeface="+mn-ea"/>
                <a:cs typeface="+mn-cs"/>
                <a:sym typeface="Calibri"/>
              </a:rPr>
              <a:t>: Attitude dynamique avec la volonté de gêner / harceler / dissuader / intercepter en fonction de sa position défensive par rapport au PB</a:t>
            </a:r>
            <a:r>
              <a:rPr lang="fr-FR" sz="1200" baseline="0" dirty="0" smtClean="0">
                <a:effectLst/>
                <a:latin typeface="+mn-lt"/>
                <a:ea typeface="+mn-ea"/>
                <a:cs typeface="+mn-cs"/>
                <a:sym typeface="Calibri"/>
              </a:rPr>
              <a:t> et PPB.</a:t>
            </a:r>
          </a:p>
          <a:p>
            <a:endParaRPr lang="fr-FR" sz="1200" b="1" baseline="0" dirty="0" smtClean="0">
              <a:effectLst/>
              <a:latin typeface="+mn-lt"/>
              <a:ea typeface="+mn-ea"/>
              <a:cs typeface="+mn-cs"/>
              <a:sym typeface="Calibri"/>
            </a:endParaRPr>
          </a:p>
          <a:p>
            <a:r>
              <a:rPr lang="fr-FR" sz="1200" b="1" baseline="0" dirty="0" smtClean="0">
                <a:effectLst/>
                <a:latin typeface="+mn-lt"/>
                <a:ea typeface="+mn-ea"/>
                <a:cs typeface="+mn-cs"/>
                <a:sym typeface="Calibri"/>
              </a:rPr>
              <a:t>=&gt; Comprendre que pour marquer un but de plus que l’adversaire il faut récupérer la balle le plus rapidement possible. Etre en possession du ballon permet l’accès à la cible.</a:t>
            </a:r>
            <a:endParaRPr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Entrer par une</a:t>
            </a:r>
            <a:r>
              <a:rPr lang="fr-FR" baseline="0" dirty="0" smtClean="0"/>
              <a:t> des étapes en fonction du niveau des élèves et des objectifs de travail.</a:t>
            </a:r>
          </a:p>
          <a:p>
            <a:r>
              <a:rPr lang="fr-FR" baseline="0" dirty="0" smtClean="0"/>
              <a:t>Ex: 	pour travailler le démarquage du PPB, obliger des le départ le changement de carré</a:t>
            </a:r>
          </a:p>
          <a:p>
            <a:r>
              <a:rPr lang="fr-FR" baseline="0" dirty="0" smtClean="0"/>
              <a:t>	pour travailler l’accès à la cible, autoriser la course du PB avec ballon</a:t>
            </a:r>
          </a:p>
          <a:p>
            <a:r>
              <a:rPr lang="fr-FR" baseline="0" dirty="0" smtClean="0"/>
              <a:t>	pour travailler la relation à 2 entre PB et NPB, valoriser les points marqués après un passe et va</a:t>
            </a:r>
            <a:r>
              <a:rPr lang="mr-IN" baseline="0" dirty="0" smtClean="0"/>
              <a:t>…</a:t>
            </a:r>
            <a:r>
              <a:rPr lang="fr-FR" baseline="0" dirty="0" smtClean="0"/>
              <a:t>.</a:t>
            </a:r>
            <a:endParaRPr lang="fr-FR" dirty="0" smtClean="0"/>
          </a:p>
          <a:p>
            <a:endParaRPr lang="fr-FR" dirty="0" smtClean="0"/>
          </a:p>
          <a:p>
            <a:endParaRPr lang="fr-FR" dirty="0" smtClean="0"/>
          </a:p>
          <a:p>
            <a:r>
              <a:rPr lang="fr-FR" b="1" dirty="0" smtClean="0"/>
              <a:t>Critères</a:t>
            </a:r>
            <a:r>
              <a:rPr lang="fr-FR" b="1" baseline="0" dirty="0" smtClean="0"/>
              <a:t> de réalisation:</a:t>
            </a:r>
          </a:p>
          <a:p>
            <a:r>
              <a:rPr lang="fr-FR" b="1" i="1" baseline="0" dirty="0" smtClean="0"/>
              <a:t>PB: </a:t>
            </a:r>
            <a:r>
              <a:rPr lang="fr-FR" baseline="0" dirty="0" smtClean="0"/>
              <a:t>chercher à se rapprocher d’un plot et le toucher pour marquer un point, prendre des informations sur les PPB , les DEF et le CJD pour adapter ses actions </a:t>
            </a:r>
          </a:p>
          <a:p>
            <a:r>
              <a:rPr lang="fr-FR" b="1" i="1" baseline="0" dirty="0" smtClean="0"/>
              <a:t>PPB: </a:t>
            </a:r>
            <a:r>
              <a:rPr lang="fr-FR" baseline="0" dirty="0" smtClean="0"/>
              <a:t>proposer des déplacements loin du défenseur, proche des plots, préparer ses mains pour recevoir le ballon</a:t>
            </a:r>
          </a:p>
          <a:p>
            <a:r>
              <a:rPr lang="fr-FR" b="1" i="1" baseline="0" dirty="0" err="1" smtClean="0"/>
              <a:t>Déf</a:t>
            </a:r>
            <a:r>
              <a:rPr lang="fr-FR" b="1" i="1" baseline="0" dirty="0" smtClean="0"/>
              <a:t>: </a:t>
            </a:r>
            <a:r>
              <a:rPr lang="fr-FR" baseline="0" dirty="0" smtClean="0"/>
              <a:t>chercher à gêner le PB pour provoquer une mauvaise passe et essayer d’intercepter.</a:t>
            </a:r>
          </a:p>
          <a:p>
            <a:endParaRPr lang="fr-FR" baseline="0" dirty="0" smtClean="0"/>
          </a:p>
          <a:p>
            <a:r>
              <a:rPr lang="fr-FR" b="1" baseline="0" dirty="0" smtClean="0"/>
              <a:t>Arbitre:</a:t>
            </a:r>
          </a:p>
          <a:p>
            <a:r>
              <a:rPr lang="fr-FR" dirty="0" smtClean="0"/>
              <a:t>-Se déplace en</a:t>
            </a:r>
            <a:r>
              <a:rPr lang="fr-FR" baseline="0" dirty="0" smtClean="0"/>
              <a:t> même temps que le ballon</a:t>
            </a:r>
          </a:p>
          <a:p>
            <a:r>
              <a:rPr lang="fr-FR" baseline="0" dirty="0" smtClean="0"/>
              <a:t>-repérer les 4 zones de jeu et siffler lorsque la balle est jouée 2 fois de suite dans même carré (sauf engagement)</a:t>
            </a:r>
          </a:p>
          <a:p>
            <a:r>
              <a:rPr lang="fr-FR" baseline="0" dirty="0" smtClean="0"/>
              <a:t>-veiller au non contact et passe à 2 mains.</a:t>
            </a:r>
            <a:endParaRPr lang="fr-FR" dirty="0" smtClean="0"/>
          </a:p>
          <a:p>
            <a:endParaRPr lang="fr-FR" dirty="0" smtClean="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05B5F89-15BF-D041-A29F-60FBD1C42ABB}" type="slidenum">
              <a:rPr lang="fr-FR" smtClean="0"/>
              <a:t>17</a:t>
            </a:fld>
            <a:endParaRPr lang="fr-FR"/>
          </a:p>
        </p:txBody>
      </p:sp>
    </p:spTree>
    <p:extLst>
      <p:ext uri="{BB962C8B-B14F-4D97-AF65-F5344CB8AC3E}">
        <p14:creationId xmlns:p14="http://schemas.microsoft.com/office/powerpoint/2010/main" val="16303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4" name="Shape 2834"/>
          <p:cNvSpPr>
            <a:spLocks noGrp="1" noRot="1" noChangeAspect="1"/>
          </p:cNvSpPr>
          <p:nvPr>
            <p:ph type="sldImg"/>
          </p:nvPr>
        </p:nvSpPr>
        <p:spPr>
          <a:prstGeom prst="rect">
            <a:avLst/>
          </a:prstGeom>
        </p:spPr>
        <p:txBody>
          <a:bodyPr/>
          <a:lstStyle/>
          <a:p>
            <a:endParaRPr/>
          </a:p>
        </p:txBody>
      </p:sp>
      <p:sp>
        <p:nvSpPr>
          <p:cNvPr id="2835" name="Shape 2835"/>
          <p:cNvSpPr>
            <a:spLocks noGrp="1"/>
          </p:cNvSpPr>
          <p:nvPr>
            <p:ph type="body" sz="quarter" idx="1"/>
          </p:nvPr>
        </p:nvSpPr>
        <p:spPr>
          <a:prstGeom prst="rect">
            <a:avLst/>
          </a:prstGeom>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fr-FR" b="0" dirty="0" smtClean="0"/>
              <a:t>Etape 1 à 3 progressifs sur</a:t>
            </a:r>
            <a:r>
              <a:rPr lang="fr-FR" b="0" baseline="0" dirty="0" smtClean="0"/>
              <a:t> le Cycle 4. Suivant la séquence d’enseignement nous pourrons avoir comme attendu de fin de séquence plutôt l’étape 2 (5</a:t>
            </a:r>
            <a:r>
              <a:rPr lang="fr-FR" b="0" baseline="30000" dirty="0" smtClean="0"/>
              <a:t>ème</a:t>
            </a:r>
            <a:r>
              <a:rPr lang="fr-FR" b="0" baseline="0" dirty="0" smtClean="0"/>
              <a:t> ou 4</a:t>
            </a:r>
            <a:r>
              <a:rPr lang="fr-FR" b="0" baseline="30000" dirty="0" smtClean="0"/>
              <a:t>ème</a:t>
            </a:r>
            <a:r>
              <a:rPr lang="fr-FR" b="0" baseline="0" dirty="0" smtClean="0"/>
              <a:t> ) ou plutôt l’étape 3 (à la fin de la 3</a:t>
            </a:r>
            <a:r>
              <a:rPr lang="fr-FR" b="0" baseline="30000" dirty="0" smtClean="0"/>
              <a:t>ème</a:t>
            </a:r>
            <a:r>
              <a:rPr lang="fr-FR" b="0" baseline="0" dirty="0" smtClean="0"/>
              <a:t>)</a:t>
            </a:r>
          </a:p>
          <a:p>
            <a:endParaRPr lang="fr-FR" dirty="0" smtClean="0"/>
          </a:p>
          <a:p>
            <a:r>
              <a:rPr lang="fr-FR" b="1" dirty="0" smtClean="0"/>
              <a:t>Ce qu’il y a à apprendre:</a:t>
            </a:r>
          </a:p>
          <a:p>
            <a:r>
              <a:rPr lang="fr-FR" sz="1200" b="1" dirty="0" smtClean="0">
                <a:effectLst/>
                <a:latin typeface="+mn-lt"/>
                <a:ea typeface="+mn-ea"/>
                <a:cs typeface="+mn-cs"/>
                <a:sym typeface="Calibri"/>
              </a:rPr>
              <a:t>En tant que dernière défenseur </a:t>
            </a:r>
            <a:r>
              <a:rPr lang="fr-FR" sz="1200" dirty="0" smtClean="0">
                <a:effectLst/>
                <a:latin typeface="+mn-lt"/>
                <a:ea typeface="+mn-ea"/>
                <a:cs typeface="+mn-cs"/>
                <a:sym typeface="Calibri"/>
              </a:rPr>
              <a:t>: S’interposer entre le ballon et la cible, se déplacer en pas glissés en fonction de la circulation de la balle bras hauts.  Proposer une parade dans le bon timing (quand balle quitte la main du tireur).</a:t>
            </a:r>
          </a:p>
          <a:p>
            <a:r>
              <a:rPr lang="fr-FR" sz="1200" b="1" dirty="0" smtClean="0">
                <a:effectLst/>
                <a:latin typeface="+mn-lt"/>
                <a:ea typeface="+mn-ea"/>
                <a:cs typeface="+mn-cs"/>
                <a:sym typeface="Calibri"/>
              </a:rPr>
              <a:t>En tant que 1</a:t>
            </a:r>
            <a:r>
              <a:rPr lang="fr-FR" sz="1200" b="1" baseline="30000" dirty="0" smtClean="0">
                <a:effectLst/>
                <a:latin typeface="+mn-lt"/>
                <a:ea typeface="+mn-ea"/>
                <a:cs typeface="+mn-cs"/>
                <a:sym typeface="Calibri"/>
              </a:rPr>
              <a:t>er</a:t>
            </a:r>
            <a:r>
              <a:rPr lang="fr-FR" sz="1200" b="1" dirty="0" smtClean="0">
                <a:effectLst/>
                <a:latin typeface="+mn-lt"/>
                <a:ea typeface="+mn-ea"/>
                <a:cs typeface="+mn-cs"/>
                <a:sym typeface="Calibri"/>
              </a:rPr>
              <a:t> attaquant </a:t>
            </a:r>
            <a:r>
              <a:rPr lang="fr-FR" sz="1200" dirty="0" smtClean="0">
                <a:effectLst/>
                <a:latin typeface="+mn-lt"/>
                <a:ea typeface="+mn-ea"/>
                <a:cs typeface="+mn-cs"/>
                <a:sym typeface="Calibri"/>
              </a:rPr>
              <a:t>: récupérer et relancer la balle le plus vite possible pour faire basculer le </a:t>
            </a:r>
            <a:r>
              <a:rPr lang="fr-FR" sz="1200" dirty="0" err="1" smtClean="0">
                <a:effectLst/>
                <a:latin typeface="+mn-lt"/>
                <a:ea typeface="+mn-ea"/>
                <a:cs typeface="+mn-cs"/>
                <a:sym typeface="Calibri"/>
              </a:rPr>
              <a:t>RdF</a:t>
            </a:r>
            <a:r>
              <a:rPr lang="fr-FR" sz="1200" dirty="0" smtClean="0">
                <a:effectLst/>
                <a:latin typeface="+mn-lt"/>
                <a:ea typeface="+mn-ea"/>
                <a:cs typeface="+mn-cs"/>
                <a:sym typeface="Calibri"/>
              </a:rPr>
              <a:t> en sa faveur en prenant de vitesse le repli défensif</a:t>
            </a:r>
            <a:r>
              <a:rPr lang="fr-FR" dirty="0" smtClean="0">
                <a:effectLst/>
              </a:rPr>
              <a:t> </a:t>
            </a:r>
          </a:p>
          <a:p>
            <a:endParaRPr lang="fr-FR" b="1" dirty="0" smtClean="0">
              <a:effectLst/>
            </a:endParaRPr>
          </a:p>
          <a:p>
            <a:r>
              <a:rPr lang="fr-FR" b="1" dirty="0" smtClean="0">
                <a:effectLst/>
              </a:rPr>
              <a:t>=&gt; Rôle très important</a:t>
            </a:r>
            <a:r>
              <a:rPr lang="fr-FR" b="1" baseline="0" dirty="0" smtClean="0">
                <a:effectLst/>
              </a:rPr>
              <a:t> tant dans les parades et arrêts que dans la relance du jeu offensif. A valoriser le plus possible</a:t>
            </a:r>
            <a:endParaRPr lang="fr-FR" b="1" dirty="0" smtClean="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4" name="Shape 2784"/>
          <p:cNvSpPr>
            <a:spLocks noGrp="1" noRot="1" noChangeAspect="1"/>
          </p:cNvSpPr>
          <p:nvPr>
            <p:ph type="sldImg"/>
          </p:nvPr>
        </p:nvSpPr>
        <p:spPr>
          <a:prstGeom prst="rect">
            <a:avLst/>
          </a:prstGeom>
        </p:spPr>
        <p:txBody>
          <a:bodyPr/>
          <a:lstStyle/>
          <a:p>
            <a:endParaRPr/>
          </a:p>
        </p:txBody>
      </p:sp>
      <p:sp>
        <p:nvSpPr>
          <p:cNvPr id="2785" name="Shape 2785"/>
          <p:cNvSpPr>
            <a:spLocks noGrp="1"/>
          </p:cNvSpPr>
          <p:nvPr>
            <p:ph type="body" sz="quarter" idx="1"/>
          </p:nvPr>
        </p:nvSpPr>
        <p:spPr>
          <a:prstGeom prst="rect">
            <a:avLst/>
          </a:prstGeom>
        </p:spPr>
        <p:txBody>
          <a:bodyPr/>
          <a:lstStyle/>
          <a:p>
            <a:pPr>
              <a:spcBef>
                <a:spcPts val="700"/>
              </a:spcBef>
              <a:defRPr b="1" u="sng">
                <a:latin typeface="Trebuchet MS"/>
                <a:ea typeface="Trebuchet MS"/>
                <a:cs typeface="Trebuchet MS"/>
                <a:sym typeface="Trebuchet MS"/>
              </a:defRPr>
            </a:pPr>
            <a:r>
              <a:rPr lang="fr-FR" b="0" u="none" dirty="0" smtClean="0"/>
              <a:t>Après quelques séances en montante / descendante, nos niveaux de joueurs sont</a:t>
            </a:r>
            <a:r>
              <a:rPr lang="fr-FR" b="0" u="none" baseline="0" dirty="0" smtClean="0"/>
              <a:t> clairs.</a:t>
            </a:r>
          </a:p>
          <a:p>
            <a:pPr>
              <a:spcBef>
                <a:spcPts val="700"/>
              </a:spcBef>
              <a:defRPr b="1" u="sng">
                <a:latin typeface="Trebuchet MS"/>
                <a:ea typeface="Trebuchet MS"/>
                <a:cs typeface="Trebuchet MS"/>
                <a:sym typeface="Trebuchet MS"/>
              </a:defRPr>
            </a:pPr>
            <a:endParaRPr lang="fr-FR" b="0" u="none" baseline="0" dirty="0" smtClean="0"/>
          </a:p>
          <a:p>
            <a:pPr>
              <a:spcBef>
                <a:spcPts val="700"/>
              </a:spcBef>
              <a:defRPr b="1" u="sng">
                <a:latin typeface="Trebuchet MS"/>
                <a:ea typeface="Trebuchet MS"/>
                <a:cs typeface="Trebuchet MS"/>
                <a:sym typeface="Trebuchet MS"/>
              </a:defRPr>
            </a:pPr>
            <a:r>
              <a:rPr lang="fr-FR" b="0" u="none" baseline="0" dirty="0" smtClean="0"/>
              <a:t>On construit donc 2 club dans nos classes avec à chaque fois des joueurs de niveau identiques de chaque coté (un bon un bon, un moyen , un moyen</a:t>
            </a:r>
            <a:r>
              <a:rPr lang="mr-IN" b="0" u="none" baseline="0" dirty="0" smtClean="0"/>
              <a:t>…</a:t>
            </a:r>
            <a:r>
              <a:rPr lang="fr-FR" b="0" u="none" baseline="0" dirty="0" smtClean="0"/>
              <a:t>)</a:t>
            </a:r>
          </a:p>
          <a:p>
            <a:pPr>
              <a:spcBef>
                <a:spcPts val="700"/>
              </a:spcBef>
              <a:defRPr b="1" u="sng">
                <a:latin typeface="Trebuchet MS"/>
                <a:ea typeface="Trebuchet MS"/>
                <a:cs typeface="Trebuchet MS"/>
                <a:sym typeface="Trebuchet MS"/>
              </a:defRPr>
            </a:pPr>
            <a:endParaRPr lang="fr-FR" b="0" u="none" baseline="0" dirty="0" smtClean="0"/>
          </a:p>
          <a:p>
            <a:pPr>
              <a:spcBef>
                <a:spcPts val="700"/>
              </a:spcBef>
              <a:defRPr b="1" u="sng">
                <a:latin typeface="Trebuchet MS"/>
                <a:ea typeface="Trebuchet MS"/>
                <a:cs typeface="Trebuchet MS"/>
                <a:sym typeface="Trebuchet MS"/>
              </a:defRPr>
            </a:pPr>
            <a:r>
              <a:rPr lang="fr-FR" b="0" u="none" baseline="0" dirty="0" smtClean="0"/>
              <a:t>A la fin des séances, sur les temps de match à thème proposés (il ne faut pas hésiter à en faire à chaque séance car c’est dans le match que l’on perçoit le plus les transformations des élèves et les difficultés encore restantes), mettre en place cette logique club pour que tous les joueurs sur tous les terrains se sentent concernés et perçoivent que leur résultat a un impact.</a:t>
            </a:r>
            <a:endParaRPr lang="fr-FR" b="0" u="none" dirty="0" smtClean="0"/>
          </a:p>
          <a:p>
            <a:pPr>
              <a:spcBef>
                <a:spcPts val="700"/>
              </a:spcBef>
              <a:defRPr b="1" u="sng">
                <a:latin typeface="Trebuchet MS"/>
                <a:ea typeface="Trebuchet MS"/>
                <a:cs typeface="Trebuchet MS"/>
                <a:sym typeface="Trebuchet MS"/>
              </a:defRPr>
            </a:pPr>
            <a:endParaRPr lang="fr-FR" dirty="0" smtClean="0"/>
          </a:p>
          <a:p>
            <a:pPr>
              <a:spcBef>
                <a:spcPts val="700"/>
              </a:spcBef>
              <a:defRPr b="1" u="sng">
                <a:latin typeface="Trebuchet MS"/>
                <a:ea typeface="Trebuchet MS"/>
                <a:cs typeface="Trebuchet MS"/>
                <a:sym typeface="Trebuchet MS"/>
              </a:defRPr>
            </a:pPr>
            <a:r>
              <a:rPr dirty="0" smtClean="0"/>
              <a:t>Légende</a:t>
            </a:r>
            <a:r>
              <a:rPr dirty="0"/>
              <a:t>:</a:t>
            </a:r>
            <a:r>
              <a:rPr b="0" u="none" dirty="0"/>
              <a:t>  tournoi à 3 clubs ; 2clubs  jouent ; 3</a:t>
            </a:r>
            <a:r>
              <a:rPr b="0" u="none" baseline="30000" dirty="0"/>
              <a:t>ème</a:t>
            </a:r>
            <a:r>
              <a:rPr b="0" u="none" dirty="0"/>
              <a:t> club fait le score et 2 arbitres; chaque club divisé en 3 sous équipes de </a:t>
            </a:r>
            <a:r>
              <a:rPr b="0" u="none" dirty="0" smtClean="0"/>
              <a:t>niveau</a:t>
            </a:r>
            <a:endParaRPr lang="fr-FR" b="0" u="none" dirty="0" smtClean="0"/>
          </a:p>
          <a:p>
            <a:pPr>
              <a:spcBef>
                <a:spcPts val="700"/>
              </a:spcBef>
              <a:defRPr b="1" u="sng">
                <a:latin typeface="Trebuchet MS"/>
                <a:ea typeface="Trebuchet MS"/>
                <a:cs typeface="Trebuchet MS"/>
                <a:sym typeface="Trebuchet MS"/>
              </a:defRPr>
            </a:pPr>
            <a:r>
              <a:rPr lang="fr-FR" b="0" u="none" dirty="0" smtClean="0"/>
              <a:t>Si</a:t>
            </a:r>
            <a:r>
              <a:rPr lang="fr-FR" b="0" u="none" baseline="0" dirty="0" smtClean="0"/>
              <a:t> tournoi à 2 club, les joueurs remplaçants de chaque équipe assurent l’arbitrage et le score.</a:t>
            </a:r>
          </a:p>
          <a:p>
            <a:pPr>
              <a:spcBef>
                <a:spcPts val="700"/>
              </a:spcBef>
              <a:defRPr b="1" u="sng">
                <a:latin typeface="Trebuchet MS"/>
                <a:ea typeface="Trebuchet MS"/>
                <a:cs typeface="Trebuchet MS"/>
                <a:sym typeface="Trebuchet MS"/>
              </a:defRPr>
            </a:pPr>
            <a:endParaRPr b="0" u="none" dirty="0"/>
          </a:p>
          <a:p>
            <a:pPr>
              <a:spcBef>
                <a:spcPts val="700"/>
              </a:spcBef>
              <a:defRPr b="1" u="sng">
                <a:latin typeface="Trebuchet MS"/>
                <a:ea typeface="Trebuchet MS"/>
                <a:cs typeface="Trebuchet MS"/>
                <a:sym typeface="Trebuchet MS"/>
              </a:defRPr>
            </a:pPr>
            <a:r>
              <a:rPr dirty="0"/>
              <a:t>Consignes:</a:t>
            </a:r>
            <a:r>
              <a:rPr u="none" dirty="0"/>
              <a:t> </a:t>
            </a:r>
            <a:r>
              <a:rPr lang="fr-FR" b="0" u="none" dirty="0" smtClean="0"/>
              <a:t>En</a:t>
            </a:r>
            <a:r>
              <a:rPr lang="fr-FR" b="0" u="none" baseline="0" dirty="0" smtClean="0"/>
              <a:t> fonction du thème à travailler, des objectifs souhaités </a:t>
            </a:r>
            <a:r>
              <a:rPr lang="mr-IN" b="0" u="none" baseline="0" dirty="0" smtClean="0"/>
              <a:t>…</a:t>
            </a:r>
            <a:endParaRPr lang="fr-FR" b="0" u="none" baseline="0" dirty="0" smtClean="0"/>
          </a:p>
          <a:p>
            <a:pPr>
              <a:spcBef>
                <a:spcPts val="700"/>
              </a:spcBef>
              <a:defRPr b="1" u="sng">
                <a:latin typeface="Trebuchet MS"/>
                <a:ea typeface="Trebuchet MS"/>
                <a:cs typeface="Trebuchet MS"/>
                <a:sym typeface="Trebuchet MS"/>
              </a:defRPr>
            </a:pPr>
            <a:endParaRPr b="0" u="none" dirty="0"/>
          </a:p>
          <a:p>
            <a:pPr>
              <a:spcBef>
                <a:spcPts val="700"/>
              </a:spcBef>
              <a:defRPr b="1" u="sng">
                <a:latin typeface="Trebuchet MS"/>
                <a:ea typeface="Trebuchet MS"/>
                <a:cs typeface="Trebuchet MS"/>
                <a:sym typeface="Trebuchet MS"/>
              </a:defRPr>
            </a:pPr>
            <a:r>
              <a:rPr dirty="0" smtClean="0"/>
              <a:t>Critères </a:t>
            </a:r>
            <a:r>
              <a:rPr dirty="0"/>
              <a:t>Réussite: </a:t>
            </a:r>
            <a:r>
              <a:rPr b="0" u="none" dirty="0"/>
              <a:t>Gagner le maximum de matchs pour donner la victoire à son club (scores cumulés entre les 3 terrains</a:t>
            </a:r>
            <a:r>
              <a:rPr b="0" u="none" dirty="0" smtClean="0"/>
              <a:t>)</a:t>
            </a:r>
            <a:endParaRPr lang="fr-FR" b="0" u="none" dirty="0" smtClean="0"/>
          </a:p>
          <a:p>
            <a:pPr>
              <a:spcBef>
                <a:spcPts val="700"/>
              </a:spcBef>
              <a:defRPr b="1" u="sng">
                <a:latin typeface="Trebuchet MS"/>
                <a:ea typeface="Trebuchet MS"/>
                <a:cs typeface="Trebuchet MS"/>
                <a:sym typeface="Trebuchet MS"/>
              </a:defRPr>
            </a:pPr>
            <a:endParaRPr b="0" u="none" dirty="0"/>
          </a:p>
          <a:p>
            <a:pPr>
              <a:spcBef>
                <a:spcPts val="800"/>
              </a:spcBef>
              <a:defRPr sz="1400" b="1" u="sng">
                <a:latin typeface="Trebuchet MS"/>
                <a:ea typeface="Trebuchet MS"/>
                <a:cs typeface="Trebuchet MS"/>
                <a:sym typeface="Trebuchet MS"/>
              </a:defRPr>
            </a:pPr>
            <a:r>
              <a:rPr dirty="0"/>
              <a:t>Remédiations:</a:t>
            </a:r>
          </a:p>
          <a:p>
            <a:pPr>
              <a:spcBef>
                <a:spcPts val="800"/>
              </a:spcBef>
              <a:defRPr sz="1400" b="1" u="sng">
                <a:latin typeface="Trebuchet MS"/>
                <a:ea typeface="Trebuchet MS"/>
                <a:cs typeface="Trebuchet MS"/>
                <a:sym typeface="Trebuchet MS"/>
              </a:defRPr>
            </a:pPr>
            <a:r>
              <a:rPr dirty="0"/>
              <a:t>Simplification :</a:t>
            </a:r>
            <a:r>
              <a:rPr sz="1200" b="0" u="none" dirty="0"/>
              <a:t> terrain 3 2c2 (+1 remplaçant) pour </a:t>
            </a:r>
            <a:r>
              <a:rPr lang="fr-FR" sz="1200" b="0" u="none" dirty="0" smtClean="0"/>
              <a:t>avoir</a:t>
            </a:r>
            <a:r>
              <a:rPr lang="fr-FR" sz="1200" b="0" u="none" baseline="0" dirty="0" smtClean="0"/>
              <a:t> </a:t>
            </a:r>
            <a:r>
              <a:rPr sz="1200" b="0" u="none" dirty="0" smtClean="0"/>
              <a:t>moins </a:t>
            </a:r>
            <a:r>
              <a:rPr sz="1200" b="0" u="none" dirty="0"/>
              <a:t>densité </a:t>
            </a:r>
            <a:r>
              <a:rPr sz="1200" b="0" u="none" dirty="0" smtClean="0"/>
              <a:t>joueurs</a:t>
            </a:r>
            <a:r>
              <a:rPr lang="fr-FR" sz="1200" b="0" u="none" smtClean="0"/>
              <a:t> donc </a:t>
            </a:r>
            <a:r>
              <a:rPr lang="fr-FR" sz="1200" b="0" u="none" dirty="0" smtClean="0"/>
              <a:t>plus d’espaces</a:t>
            </a:r>
            <a:r>
              <a:rPr lang="fr-FR" sz="1200" b="0" u="none" baseline="0" dirty="0" smtClean="0"/>
              <a:t> libres </a:t>
            </a:r>
            <a:endParaRPr sz="1200" b="0" u="none" dirty="0"/>
          </a:p>
          <a:p>
            <a:pPr>
              <a:spcBef>
                <a:spcPts val="800"/>
              </a:spcBef>
              <a:defRPr sz="1400" b="1" u="sng">
                <a:latin typeface="Trebuchet MS"/>
                <a:ea typeface="Trebuchet MS"/>
                <a:cs typeface="Trebuchet MS"/>
                <a:sym typeface="Trebuchet MS"/>
              </a:defRPr>
            </a:pPr>
            <a:r>
              <a:rPr dirty="0"/>
              <a:t>Complexification :</a:t>
            </a:r>
            <a:r>
              <a:rPr sz="1200" b="0" u="none" dirty="0"/>
              <a:t> tous les terrains règle Terrain </a:t>
            </a:r>
            <a:r>
              <a:rPr sz="1200" b="0" u="none" dirty="0" smtClean="0"/>
              <a:t>1</a:t>
            </a:r>
            <a:r>
              <a:rPr lang="fr-FR" sz="1200" b="0" u="none" dirty="0" smtClean="0"/>
              <a:t>; passer sur 2 terrains en longueur</a:t>
            </a:r>
            <a:r>
              <a:rPr lang="mr-IN" sz="1200" b="0" u="none" dirty="0" smtClean="0"/>
              <a:t>…</a:t>
            </a:r>
            <a:endParaRPr sz="1200" b="0" u="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r>
              <a:rPr dirty="0"/>
              <a:t>Présentation des intervenants</a:t>
            </a:r>
          </a:p>
          <a:p>
            <a:pPr>
              <a:defRPr b="1"/>
            </a:pPr>
            <a:r>
              <a:rPr dirty="0"/>
              <a:t>Yoann </a:t>
            </a:r>
            <a:r>
              <a:rPr b="0" dirty="0"/>
              <a:t>(Prof et spécialiste outil numérique)</a:t>
            </a:r>
          </a:p>
          <a:p>
            <a:pPr>
              <a:defRPr b="1"/>
            </a:pPr>
            <a:r>
              <a:rPr dirty="0"/>
              <a:t>Jenny </a:t>
            </a:r>
            <a:r>
              <a:rPr b="0" dirty="0"/>
              <a:t>(Prof et Entraîneure), </a:t>
            </a:r>
          </a:p>
          <a:p>
            <a:pPr>
              <a:defRPr b="1"/>
            </a:pPr>
            <a:r>
              <a:rPr dirty="0"/>
              <a:t>Pascale </a:t>
            </a:r>
            <a:r>
              <a:rPr b="0" dirty="0"/>
              <a:t>(Prof, Entraîneure, Elue)</a:t>
            </a:r>
          </a:p>
          <a:p>
            <a:endParaRPr b="0" dirty="0"/>
          </a:p>
          <a:p>
            <a:endParaRPr b="0" dirty="0"/>
          </a:p>
          <a:p>
            <a:pPr>
              <a:defRPr b="1"/>
            </a:pPr>
            <a:r>
              <a:rPr dirty="0"/>
              <a:t>Pascale</a:t>
            </a:r>
          </a:p>
          <a:p>
            <a:r>
              <a:rPr dirty="0"/>
              <a:t>Planète Hand?</a:t>
            </a:r>
          </a:p>
          <a:p>
            <a:r>
              <a:rPr dirty="0"/>
              <a:t>Convention FFHB - MEN - UNSS: dans la perspective du mondial masculin en 2017 en France et de l’Euro féminin 2018 en France également, promotion du HB.</a:t>
            </a:r>
          </a:p>
          <a:p>
            <a:r>
              <a:rPr dirty="0"/>
              <a:t>Ce projet partenarial vise à contribuer au développement du handball dans les milieux scolaires et ce, suivant quatre objectifs : </a:t>
            </a:r>
          </a:p>
          <a:p>
            <a:endParaRPr dirty="0"/>
          </a:p>
          <a:p>
            <a:r>
              <a:rPr dirty="0"/>
              <a:t>-    Viser la parité fille-garçon dans le handball</a:t>
            </a:r>
          </a:p>
          <a:p>
            <a:r>
              <a:rPr dirty="0"/>
              <a:t>-    Développer l’engagement et la prise de responsabilité des jeunes </a:t>
            </a:r>
          </a:p>
          <a:p>
            <a:r>
              <a:rPr dirty="0"/>
              <a:t>-    Développer l’enseignement du handball dans les établissements scolaires</a:t>
            </a:r>
          </a:p>
          <a:p>
            <a:r>
              <a:rPr dirty="0"/>
              <a:t>-    Favoriser la mise en œuvre de pratiques de handball innovantes</a:t>
            </a:r>
          </a:p>
          <a:p>
            <a:endParaRPr dirty="0"/>
          </a:p>
          <a:p>
            <a:endParaRPr dirty="0"/>
          </a:p>
          <a:p>
            <a:endParaRPr dirty="0"/>
          </a:p>
          <a:p>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 name="Shape 1760"/>
          <p:cNvSpPr>
            <a:spLocks noGrp="1" noRot="1" noChangeAspect="1"/>
          </p:cNvSpPr>
          <p:nvPr>
            <p:ph type="sldImg"/>
          </p:nvPr>
        </p:nvSpPr>
        <p:spPr>
          <a:prstGeom prst="rect">
            <a:avLst/>
          </a:prstGeom>
        </p:spPr>
        <p:txBody>
          <a:bodyPr/>
          <a:lstStyle/>
          <a:p>
            <a:endParaRPr/>
          </a:p>
        </p:txBody>
      </p:sp>
      <p:sp>
        <p:nvSpPr>
          <p:cNvPr id="1761" name="Shape 1761"/>
          <p:cNvSpPr>
            <a:spLocks noGrp="1"/>
          </p:cNvSpPr>
          <p:nvPr>
            <p:ph type="body" sz="quarter" idx="1"/>
          </p:nvPr>
        </p:nvSpPr>
        <p:spPr>
          <a:prstGeom prst="rect">
            <a:avLst/>
          </a:prstGeom>
        </p:spPr>
        <p:txBody>
          <a:bodyPr/>
          <a:lstStyle/>
          <a:p>
            <a:r>
              <a:rPr lang="fr-FR" dirty="0" smtClean="0"/>
              <a:t>Les</a:t>
            </a:r>
            <a:r>
              <a:rPr lang="fr-FR" baseline="0" dirty="0" smtClean="0"/>
              <a:t> élèves a</a:t>
            </a:r>
            <a:r>
              <a:rPr dirty="0" smtClean="0"/>
              <a:t>pprennent </a:t>
            </a:r>
            <a:r>
              <a:rPr dirty="0"/>
              <a:t>à arbitrer en même temps qu’ils apprennent à </a:t>
            </a:r>
            <a:r>
              <a:rPr dirty="0" smtClean="0"/>
              <a:t>jouer</a:t>
            </a:r>
            <a:r>
              <a:rPr lang="fr-FR" dirty="0" smtClean="0"/>
              <a:t>. </a:t>
            </a:r>
          </a:p>
          <a:p>
            <a:endParaRPr lang="fr-FR" dirty="0" smtClean="0"/>
          </a:p>
          <a:p>
            <a:r>
              <a:rPr dirty="0" smtClean="0"/>
              <a:t>Règles </a:t>
            </a:r>
            <a:r>
              <a:rPr dirty="0"/>
              <a:t>pour démarrer: </a:t>
            </a:r>
            <a:r>
              <a:rPr dirty="0" smtClean="0"/>
              <a:t>zone</a:t>
            </a:r>
            <a:r>
              <a:rPr lang="fr-FR" dirty="0" smtClean="0"/>
              <a:t> à survoler</a:t>
            </a:r>
            <a:r>
              <a:rPr dirty="0" smtClean="0"/>
              <a:t>, </a:t>
            </a:r>
            <a:r>
              <a:rPr dirty="0"/>
              <a:t>Absence de </a:t>
            </a:r>
            <a:r>
              <a:rPr dirty="0" smtClean="0"/>
              <a:t>contact</a:t>
            </a:r>
            <a:r>
              <a:rPr lang="fr-FR" dirty="0" smtClean="0"/>
              <a:t> (sécurité)</a:t>
            </a:r>
          </a:p>
          <a:p>
            <a:r>
              <a:rPr lang="fr-FR" dirty="0" smtClean="0"/>
              <a:t>Partager les taches à arbitrer entre plusieurs</a:t>
            </a:r>
            <a:r>
              <a:rPr lang="fr-FR" baseline="0" dirty="0" smtClean="0"/>
              <a:t> joueurs: un responsable des zones et sorties de terrain, un responsable des contacts et buts, un responsable des règles et pouvoirs autorisés en fonction de l’étape de travail</a:t>
            </a:r>
            <a:r>
              <a:rPr lang="mr-IN" baseline="0" dirty="0" smtClean="0"/>
              <a:t>…</a:t>
            </a:r>
            <a:endParaRPr lang="fr-FR" baseline="0" dirty="0" smtClean="0"/>
          </a:p>
          <a:p>
            <a:pPr marL="0" indent="0">
              <a:buFont typeface="Symbol" charset="0"/>
              <a:buNone/>
            </a:pPr>
            <a:endParaRPr lang="fr-FR" baseline="0" dirty="0" smtClean="0"/>
          </a:p>
          <a:p>
            <a:pPr marL="0" indent="0">
              <a:buFont typeface="Symbol" charset="0"/>
              <a:buNone/>
            </a:pPr>
            <a:r>
              <a:rPr lang="fr-FR" baseline="0" dirty="0" smtClean="0"/>
              <a:t> </a:t>
            </a:r>
          </a:p>
          <a:p>
            <a:pPr marL="171450" indent="-171450">
              <a:buFont typeface="Symbol" charset="0"/>
              <a:buChar char=""/>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 name="Shape 1729"/>
          <p:cNvSpPr>
            <a:spLocks noGrp="1" noRot="1" noChangeAspect="1"/>
          </p:cNvSpPr>
          <p:nvPr>
            <p:ph type="sldImg"/>
          </p:nvPr>
        </p:nvSpPr>
        <p:spPr>
          <a:prstGeom prst="rect">
            <a:avLst/>
          </a:prstGeom>
        </p:spPr>
        <p:txBody>
          <a:bodyPr/>
          <a:lstStyle/>
          <a:p>
            <a:endParaRPr/>
          </a:p>
        </p:txBody>
      </p:sp>
      <p:sp>
        <p:nvSpPr>
          <p:cNvPr id="1730" name="Shape 1730"/>
          <p:cNvSpPr>
            <a:spLocks noGrp="1"/>
          </p:cNvSpPr>
          <p:nvPr>
            <p:ph type="body" sz="quarter" idx="1"/>
          </p:nvPr>
        </p:nvSpPr>
        <p:spPr>
          <a:prstGeom prst="rect">
            <a:avLst/>
          </a:prstGeom>
        </p:spPr>
        <p:txBody>
          <a:bodyPr/>
          <a:lstStyle/>
          <a:p>
            <a:r>
              <a:rPr lang="fr-FR" dirty="0" smtClean="0"/>
              <a:t>Le rôle d’observateur permet aux élèves de mettre des</a:t>
            </a:r>
            <a:r>
              <a:rPr lang="fr-FR" baseline="0" dirty="0" smtClean="0"/>
              <a:t> images sur les pouvoirs et les règles autorisés. </a:t>
            </a:r>
            <a:endParaRPr lang="fr-FR" dirty="0" smtClean="0"/>
          </a:p>
          <a:p>
            <a:endParaRPr lang="fr-FR" dirty="0" smtClean="0"/>
          </a:p>
          <a:p>
            <a:endParaRPr lang="fr-FR" dirty="0" smtClean="0"/>
          </a:p>
          <a:p>
            <a:r>
              <a:rPr dirty="0" smtClean="0"/>
              <a:t>1</a:t>
            </a:r>
            <a:r>
              <a:rPr dirty="0"/>
              <a:t>- Egalité filles garçons: C. Vigneron nous dit que les filles repartent des cours d’EPS sans avoir compris ce qu’il y avait à </a:t>
            </a:r>
            <a:r>
              <a:rPr dirty="0" smtClean="0"/>
              <a:t>apprendre</a:t>
            </a:r>
            <a:endParaRPr lang="fr-FR" dirty="0" smtClean="0"/>
          </a:p>
          <a:p>
            <a:r>
              <a:rPr lang="fr-FR" dirty="0" smtClean="0"/>
              <a:t>2</a:t>
            </a:r>
            <a:r>
              <a:rPr dirty="0" smtClean="0"/>
              <a:t>- </a:t>
            </a:r>
            <a:r>
              <a:rPr dirty="0"/>
              <a:t>Pédagogies coopératives: interdépendance positive (Travaux québécois (Johnson et Johnson (1989) + Office Centrale de la Coopération à l’école de Seine Sant Denis (OCCE 93)) et responsabilisation individuelle – donc composition équipes stables sinon voué à </a:t>
            </a:r>
            <a:r>
              <a:rPr dirty="0" smtClean="0"/>
              <a:t>l’échec</a:t>
            </a:r>
            <a:r>
              <a:rPr lang="fr-FR" dirty="0" smtClean="0"/>
              <a:t> </a:t>
            </a:r>
            <a:r>
              <a:rPr lang="fr-FR" dirty="0" smtClean="0">
                <a:sym typeface="Wingdings"/>
              </a:rPr>
              <a:t> Vivre</a:t>
            </a:r>
            <a:r>
              <a:rPr lang="fr-FR" baseline="0" dirty="0" smtClean="0">
                <a:sym typeface="Wingdings"/>
              </a:rPr>
              <a:t> ensemble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Shape 1064"/>
          <p:cNvSpPr>
            <a:spLocks noGrp="1" noRot="1" noChangeAspect="1"/>
          </p:cNvSpPr>
          <p:nvPr>
            <p:ph type="sldImg"/>
          </p:nvPr>
        </p:nvSpPr>
        <p:spPr>
          <a:prstGeom prst="rect">
            <a:avLst/>
          </a:prstGeom>
        </p:spPr>
        <p:txBody>
          <a:bodyPr/>
          <a:lstStyle/>
          <a:p>
            <a:endParaRPr/>
          </a:p>
        </p:txBody>
      </p:sp>
      <p:sp>
        <p:nvSpPr>
          <p:cNvPr id="1065" name="Shape 1065"/>
          <p:cNvSpPr>
            <a:spLocks noGrp="1"/>
          </p:cNvSpPr>
          <p:nvPr>
            <p:ph type="body" sz="quarter" idx="1"/>
          </p:nvPr>
        </p:nvSpPr>
        <p:spPr>
          <a:prstGeom prst="rect">
            <a:avLst/>
          </a:prstGeom>
        </p:spPr>
        <p:txBody>
          <a:bodyPr/>
          <a:lstStyle/>
          <a:p>
            <a:r>
              <a:rPr lang="fr-FR" b="1" dirty="0" smtClean="0"/>
              <a:t>ARBITRE:</a:t>
            </a:r>
          </a:p>
          <a:p>
            <a:r>
              <a:rPr lang="fr-FR" b="1" dirty="0" smtClean="0"/>
              <a:t>Ce qu’il y a</a:t>
            </a:r>
            <a:r>
              <a:rPr lang="fr-FR" b="1" baseline="0" dirty="0" smtClean="0"/>
              <a:t> à apprendre:</a:t>
            </a:r>
          </a:p>
          <a:p>
            <a:pPr marL="0" marR="0" indent="0" defTabSz="457200" eaLnBrk="1" fontAlgn="auto" latinLnBrk="0" hangingPunct="1">
              <a:lnSpc>
                <a:spcPct val="100000"/>
              </a:lnSpc>
              <a:spcBef>
                <a:spcPts val="0"/>
              </a:spcBef>
              <a:spcAft>
                <a:spcPts val="0"/>
              </a:spcAft>
              <a:buClrTx/>
              <a:buSzTx/>
              <a:buFontTx/>
              <a:buNone/>
              <a:tabLst/>
              <a:defRPr/>
            </a:pPr>
            <a:r>
              <a:rPr lang="fr-FR" b="0" dirty="0" smtClean="0"/>
              <a:t>Prendre en main et savoir gérer un match du début à la fin (tirage au</a:t>
            </a:r>
            <a:r>
              <a:rPr lang="fr-FR" b="0" baseline="0" dirty="0" smtClean="0"/>
              <a:t> sort, engagement, temps morts, fin du match</a:t>
            </a:r>
            <a:r>
              <a:rPr lang="mr-IN" b="0" baseline="0" dirty="0" smtClean="0"/>
              <a:t>…</a:t>
            </a:r>
            <a:r>
              <a:rPr lang="fr-FR" b="0" baseline="0" dirty="0" smtClean="0"/>
              <a:t>)</a:t>
            </a:r>
          </a:p>
          <a:p>
            <a:r>
              <a:rPr lang="fr-FR" b="0" baseline="0" dirty="0" err="1" smtClean="0"/>
              <a:t>Conna</a:t>
            </a:r>
            <a:r>
              <a:rPr lang="ro-RO" b="0" baseline="0" dirty="0" smtClean="0"/>
              <a:t>î</a:t>
            </a:r>
            <a:r>
              <a:rPr lang="fr-FR" b="0" baseline="0" dirty="0" err="1" smtClean="0"/>
              <a:t>tre</a:t>
            </a:r>
            <a:r>
              <a:rPr lang="fr-FR" b="0" baseline="0" dirty="0" smtClean="0"/>
              <a:t>, repérer et siffler rapidement les règles de base: marcher, reprise de dribble, touche, zone, contact.</a:t>
            </a:r>
          </a:p>
          <a:p>
            <a:endParaRPr lang="fr-FR" b="0" baseline="0" dirty="0" smtClean="0"/>
          </a:p>
          <a:p>
            <a:r>
              <a:rPr lang="fr-FR" b="1" baseline="0" dirty="0" smtClean="0"/>
              <a:t>OBSERVATEUR:</a:t>
            </a:r>
          </a:p>
          <a:p>
            <a:r>
              <a:rPr lang="fr-FR" b="1" baseline="0" dirty="0" smtClean="0"/>
              <a:t>Ce qu’il y a à apprendre:.</a:t>
            </a:r>
          </a:p>
          <a:p>
            <a:r>
              <a:rPr lang="fr-FR" b="0" dirty="0" smtClean="0"/>
              <a:t>Etre capable d’observer</a:t>
            </a:r>
            <a:r>
              <a:rPr lang="fr-FR" b="0" baseline="0" dirty="0" smtClean="0"/>
              <a:t> et de noter un ou plusieurs critères de jeu observé sur le terrain.</a:t>
            </a:r>
          </a:p>
          <a:p>
            <a:r>
              <a:rPr lang="fr-FR" b="0" dirty="0" smtClean="0"/>
              <a:t>Comprendre</a:t>
            </a:r>
            <a:r>
              <a:rPr lang="fr-FR" b="0" baseline="0" dirty="0" smtClean="0"/>
              <a:t> et analyser des critères d’observation simples grâce à différents outils d’observation.</a:t>
            </a:r>
          </a:p>
          <a:p>
            <a:r>
              <a:rPr lang="fr-FR" b="0" baseline="0" dirty="0" smtClean="0"/>
              <a:t>Pouvoir faire un retour simple des éléments observés et savoir à quoi cela renvoi.</a:t>
            </a:r>
            <a:endParaRPr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SR</a:t>
            </a:r>
            <a:r>
              <a:rPr lang="fr-FR" baseline="0" dirty="0" smtClean="0"/>
              <a:t> proposée en début de cycle et pour l’évaluation finale: fin de cycle 3</a:t>
            </a:r>
          </a:p>
          <a:p>
            <a:endParaRPr lang="fr-FR" baseline="0" dirty="0" smtClean="0"/>
          </a:p>
          <a:p>
            <a:endParaRPr lang="fr-FR" dirty="0" smtClean="0"/>
          </a:p>
          <a:p>
            <a:r>
              <a:rPr lang="fr-FR" b="1" dirty="0" smtClean="0"/>
              <a:t>Organisation:</a:t>
            </a:r>
          </a:p>
          <a:p>
            <a:r>
              <a:rPr lang="fr-FR" dirty="0" smtClean="0"/>
              <a:t>*Terrain</a:t>
            </a:r>
            <a:r>
              <a:rPr lang="fr-FR" baseline="0" dirty="0" smtClean="0"/>
              <a:t> de HB à 4 (3 terrains dans la largeur)</a:t>
            </a:r>
          </a:p>
          <a:p>
            <a:r>
              <a:rPr lang="fr-FR" baseline="0" dirty="0" smtClean="0"/>
              <a:t>*3 équipes par terrain (2 jouent, 1 arbitre et observe)</a:t>
            </a:r>
            <a:endParaRPr lang="fr-FR" dirty="0" smtClean="0"/>
          </a:p>
          <a:p>
            <a:r>
              <a:rPr lang="fr-FR" dirty="0" smtClean="0"/>
              <a:t>*Montante/Descendante ou sous forme de poule (suivant niveau de jeu de la classe)</a:t>
            </a:r>
          </a:p>
          <a:p>
            <a:endParaRPr lang="fr-FR" dirty="0" smtClean="0"/>
          </a:p>
          <a:p>
            <a:r>
              <a:rPr lang="fr-FR" b="1" dirty="0" smtClean="0"/>
              <a:t>Choix des règles:</a:t>
            </a:r>
          </a:p>
          <a:p>
            <a:r>
              <a:rPr lang="fr-FR" dirty="0" smtClean="0"/>
              <a:t>*Engagement GB: jeu plus rapide après</a:t>
            </a:r>
            <a:r>
              <a:rPr lang="fr-FR" baseline="0" dirty="0" smtClean="0"/>
              <a:t> un but sur terrain court =&gt; valoriser la projection rapide vers la cible adverse</a:t>
            </a:r>
          </a:p>
          <a:p>
            <a:r>
              <a:rPr lang="fr-FR" baseline="0" dirty="0" smtClean="0"/>
              <a:t>*Pas de contact: ressources émotionnelles moins présentes, sécurité, permet le travail en hétérogénéité.</a:t>
            </a:r>
          </a:p>
          <a:p>
            <a:r>
              <a:rPr lang="fr-FR" baseline="0" dirty="0" smtClean="0"/>
              <a:t>*</a:t>
            </a:r>
            <a:r>
              <a:rPr lang="fr-FR" baseline="0" dirty="0" err="1" smtClean="0"/>
              <a:t>Déf</a:t>
            </a:r>
            <a:r>
              <a:rPr lang="fr-FR" baseline="0" dirty="0" smtClean="0"/>
              <a:t> H à H tout terrain: rechercher le plus vite possible à récupérer la balle pour marquer de nouveau</a:t>
            </a:r>
          </a:p>
          <a:p>
            <a:r>
              <a:rPr lang="fr-FR" dirty="0" smtClean="0"/>
              <a:t>*Reprise dribble volontaire sifflée</a:t>
            </a:r>
            <a:r>
              <a:rPr lang="fr-FR" baseline="0" dirty="0" smtClean="0"/>
              <a:t> </a:t>
            </a:r>
            <a:r>
              <a:rPr lang="fr-FR" dirty="0" smtClean="0"/>
              <a:t>(mais nous ne sifflerons</a:t>
            </a:r>
            <a:r>
              <a:rPr lang="fr-FR" baseline="0" dirty="0" smtClean="0"/>
              <a:t> </a:t>
            </a:r>
            <a:r>
              <a:rPr lang="fr-FR" dirty="0" smtClean="0"/>
              <a:t>pas une reprise de dribble suite à une mauvaise réception</a:t>
            </a:r>
            <a:r>
              <a:rPr lang="fr-FR" baseline="0" dirty="0" smtClean="0"/>
              <a:t> de balle</a:t>
            </a:r>
            <a:r>
              <a:rPr lang="fr-FR" dirty="0" smtClean="0"/>
              <a:t>)</a:t>
            </a:r>
          </a:p>
          <a:p>
            <a:r>
              <a:rPr lang="fr-FR" dirty="0" smtClean="0"/>
              <a:t>*Marcher</a:t>
            </a:r>
            <a:r>
              <a:rPr lang="fr-FR" baseline="0" dirty="0" smtClean="0"/>
              <a:t> (4-5 pas d’équilibration tolérés)</a:t>
            </a:r>
          </a:p>
          <a:p>
            <a:endParaRPr lang="fr-FR" baseline="0" dirty="0" smtClean="0"/>
          </a:p>
          <a:p>
            <a:pPr marL="171450" indent="-171450">
              <a:buFont typeface="Symbol" charset="0"/>
              <a:buChar char=""/>
            </a:pPr>
            <a:r>
              <a:rPr lang="fr-FR" b="1" baseline="0" dirty="0" smtClean="0"/>
              <a:t>Choix terrain et effectif:</a:t>
            </a:r>
            <a:r>
              <a:rPr lang="fr-FR" baseline="0" dirty="0" smtClean="0"/>
              <a:t> max de joueurs qui travaillent en même temps / terrain petit donc accès plus souvent à la cible (critère motivationnel), but proche (facilite la prise d’initiative de tir et plus de buts), 3 joueurs (pour limiter prise d’information / densité défensive / plus de possession de balle par joueur donc progrès plus rapide), permet adaptations réglementaires en fonction des niveaux sur chaque terrain (Terrain 1 / terrain 3 niveaux de jeu différents).</a:t>
            </a:r>
          </a:p>
          <a:p>
            <a:pPr marL="171450" indent="-171450">
              <a:buFont typeface="Symbol" charset="0"/>
              <a:buChar char=""/>
            </a:pPr>
            <a:endParaRPr lang="fr-FR" baseline="0"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05B5F89-15BF-D041-A29F-60FBD1C42ABB}" type="slidenum">
              <a:rPr lang="fr-FR" smtClean="0"/>
              <a:t>23</a:t>
            </a:fld>
            <a:endParaRPr lang="fr-FR"/>
          </a:p>
        </p:txBody>
      </p:sp>
    </p:spTree>
    <p:extLst>
      <p:ext uri="{BB962C8B-B14F-4D97-AF65-F5344CB8AC3E}">
        <p14:creationId xmlns:p14="http://schemas.microsoft.com/office/powerpoint/2010/main" val="2937308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fr-FR" dirty="0" smtClean="0"/>
              <a:t>SR</a:t>
            </a:r>
            <a:r>
              <a:rPr lang="fr-FR" baseline="0" dirty="0" smtClean="0"/>
              <a:t> proposée en début de cycle et pour l’évaluation finale: fin de cycle 4 sur une 1</a:t>
            </a:r>
            <a:r>
              <a:rPr lang="fr-FR" baseline="30000" dirty="0" smtClean="0"/>
              <a:t>ère</a:t>
            </a:r>
            <a:r>
              <a:rPr lang="fr-FR" baseline="0" dirty="0" smtClean="0"/>
              <a:t> mi temps</a:t>
            </a:r>
          </a:p>
          <a:p>
            <a:endParaRPr lang="fr-FR" dirty="0" smtClean="0"/>
          </a:p>
          <a:p>
            <a:r>
              <a:rPr lang="fr-FR" dirty="0" smtClean="0"/>
              <a:t>Idem précédente</a:t>
            </a:r>
            <a:r>
              <a:rPr lang="fr-FR" baseline="0" dirty="0" smtClean="0"/>
              <a:t> sauf pour la défense: dans son ½ terrain (symbolisé par pointillés centraux)</a:t>
            </a:r>
          </a:p>
          <a:p>
            <a:endParaRPr lang="fr-FR" baseline="0" dirty="0" smtClean="0"/>
          </a:p>
          <a:p>
            <a:pPr marL="171450" indent="-171450">
              <a:buFont typeface="Symbol" charset="0"/>
              <a:buChar char=""/>
            </a:pPr>
            <a:r>
              <a:rPr lang="fr-FR" baseline="0" dirty="0" smtClean="0"/>
              <a:t>Défense plus condensée dans un espace plus petit donc espaces libres moins visibles et plus difficiles à prendre. </a:t>
            </a:r>
          </a:p>
          <a:p>
            <a:pPr marL="171450" indent="-171450">
              <a:buFont typeface="Symbol" charset="0"/>
              <a:buChar char=""/>
            </a:pPr>
            <a:r>
              <a:rPr lang="fr-FR" baseline="0" dirty="0" smtClean="0"/>
              <a:t>CJD plus restreint donc travail plus fin de perception , de timing et de vitesse pour le prendre.</a:t>
            </a:r>
          </a:p>
          <a:p>
            <a:pPr marL="171450" indent="-171450">
              <a:buFont typeface="Symbol" charset="0"/>
              <a:buChar char=""/>
            </a:pPr>
            <a:r>
              <a:rPr lang="fr-FR" baseline="0" dirty="0" smtClean="0"/>
              <a:t>Mise en place des plots correspondant aux 9m (pour jouer les fautes).</a:t>
            </a:r>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05B5F89-15BF-D041-A29F-60FBD1C42ABB}" type="slidenum">
              <a:rPr lang="fr-FR" smtClean="0"/>
              <a:t>24</a:t>
            </a:fld>
            <a:endParaRPr lang="fr-FR"/>
          </a:p>
        </p:txBody>
      </p:sp>
    </p:spTree>
    <p:extLst>
      <p:ext uri="{BB962C8B-B14F-4D97-AF65-F5344CB8AC3E}">
        <p14:creationId xmlns:p14="http://schemas.microsoft.com/office/powerpoint/2010/main" val="423311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fr-FR" dirty="0" smtClean="0"/>
              <a:t>SR</a:t>
            </a:r>
            <a:r>
              <a:rPr lang="fr-FR" baseline="0" dirty="0" smtClean="0"/>
              <a:t> proposée en début de cycle et pour l’évaluation finale: fin de cycle 4 2</a:t>
            </a:r>
            <a:r>
              <a:rPr lang="fr-FR" baseline="30000" dirty="0" smtClean="0"/>
              <a:t>ème</a:t>
            </a:r>
            <a:r>
              <a:rPr lang="fr-FR" baseline="0" dirty="0" smtClean="0"/>
              <a:t> mi temps ou niveau 3 lycée 2</a:t>
            </a:r>
            <a:r>
              <a:rPr lang="fr-FR" baseline="30000" dirty="0" smtClean="0"/>
              <a:t>nd</a:t>
            </a:r>
            <a:endParaRPr lang="fr-FR" baseline="0" dirty="0" smtClean="0"/>
          </a:p>
          <a:p>
            <a:pPr marL="0" marR="0" indent="0" defTabSz="457200" eaLnBrk="1" fontAlgn="auto" latinLnBrk="0" hangingPunct="1">
              <a:lnSpc>
                <a:spcPct val="100000"/>
              </a:lnSpc>
              <a:spcBef>
                <a:spcPts val="0"/>
              </a:spcBef>
              <a:spcAft>
                <a:spcPts val="0"/>
              </a:spcAft>
              <a:buClrTx/>
              <a:buSzTx/>
              <a:buFontTx/>
              <a:buNone/>
              <a:tabLst/>
              <a:defRPr/>
            </a:pPr>
            <a:endParaRPr lang="fr-FR" baseline="0" dirty="0" smtClean="0"/>
          </a:p>
          <a:p>
            <a:endParaRPr lang="fr-FR" dirty="0" smtClean="0"/>
          </a:p>
          <a:p>
            <a:r>
              <a:rPr lang="fr-FR" b="1" dirty="0" smtClean="0"/>
              <a:t>Organisation </a:t>
            </a:r>
            <a:r>
              <a:rPr lang="fr-FR" dirty="0" smtClean="0"/>
              <a:t>: 2 terrains en longueur</a:t>
            </a:r>
            <a:r>
              <a:rPr lang="fr-FR" baseline="0" dirty="0" smtClean="0"/>
              <a:t> , 3 équipes par terrain (2 qui jouent 1 qui arbitre et observe)</a:t>
            </a:r>
          </a:p>
          <a:p>
            <a:endParaRPr lang="fr-FR" dirty="0" smtClean="0"/>
          </a:p>
          <a:p>
            <a:r>
              <a:rPr lang="fr-FR" dirty="0" smtClean="0"/>
              <a:t>Idem précédente mais changement de forme du terrain:</a:t>
            </a:r>
          </a:p>
          <a:p>
            <a:endParaRPr lang="fr-FR" dirty="0" smtClean="0"/>
          </a:p>
          <a:p>
            <a:pPr marL="171450" indent="-171450">
              <a:buFont typeface="Symbol" charset="0"/>
              <a:buChar char=""/>
            </a:pPr>
            <a:r>
              <a:rPr lang="fr-FR" dirty="0" smtClean="0"/>
              <a:t>2 terrains dans la longueur: même largeur que précédemment mais 2 fois plus long</a:t>
            </a:r>
          </a:p>
          <a:p>
            <a:pPr marL="0" indent="0">
              <a:buFont typeface="Symbol" charset="0"/>
              <a:buNone/>
            </a:pPr>
            <a:endParaRPr lang="fr-FR" dirty="0" smtClean="0"/>
          </a:p>
          <a:p>
            <a:r>
              <a:rPr lang="fr-FR" b="1" dirty="0" smtClean="0"/>
              <a:t>Permet d’envisager :</a:t>
            </a:r>
          </a:p>
          <a:p>
            <a:pPr marL="120315" indent="-120315">
              <a:buSzPct val="100000"/>
              <a:buChar char="-"/>
            </a:pPr>
            <a:r>
              <a:rPr lang="fr-FR" dirty="0" smtClean="0"/>
              <a:t>des passes plus longues en profondeur (démarquage des PPB)</a:t>
            </a:r>
          </a:p>
          <a:p>
            <a:pPr marL="120315" indent="-120315">
              <a:buSzPct val="100000"/>
              <a:buChar char="-"/>
            </a:pPr>
            <a:r>
              <a:rPr lang="fr-FR" dirty="0" smtClean="0"/>
              <a:t>l’écartement  et l’étagement sinon peu d’espace pour investir les intervalles (début de travail collectif en attaque pour </a:t>
            </a:r>
            <a:r>
              <a:rPr lang="fr-FR" dirty="0" err="1" smtClean="0"/>
              <a:t>sé</a:t>
            </a:r>
            <a:r>
              <a:rPr lang="fr-FR" baseline="0" dirty="0" smtClean="0"/>
              <a:t> répartir sur tout le terrain)</a:t>
            </a:r>
          </a:p>
          <a:p>
            <a:pPr marL="120315" indent="-120315">
              <a:buSzPct val="100000"/>
              <a:buChar char="-"/>
            </a:pPr>
            <a:endParaRPr lang="fr-FR" baseline="0" dirty="0" smtClean="0"/>
          </a:p>
          <a:p>
            <a:pPr marL="0" indent="0">
              <a:buSzPct val="100000"/>
              <a:buNone/>
            </a:pPr>
            <a:r>
              <a:rPr lang="fr-FR" b="1" baseline="0" dirty="0" smtClean="0"/>
              <a:t>Pourquoi passer en longueur: </a:t>
            </a:r>
          </a:p>
          <a:p>
            <a:pPr marL="0" indent="0">
              <a:buSzPct val="100000"/>
              <a:buNone/>
            </a:pPr>
            <a:r>
              <a:rPr lang="fr-FR" baseline="0" dirty="0" smtClean="0"/>
              <a:t>Motricité joueur plus fine : les passes longues arrivent plus facilement</a:t>
            </a:r>
          </a:p>
          <a:p>
            <a:pPr marL="0" indent="0">
              <a:buSzPct val="100000"/>
              <a:buNone/>
            </a:pPr>
            <a:r>
              <a:rPr lang="fr-FR" baseline="0" dirty="0" smtClean="0"/>
              <a:t>Avoir un engagement moteur plus important pour accéder à la cible </a:t>
            </a:r>
          </a:p>
          <a:p>
            <a:pPr marL="0" indent="0">
              <a:buSzPct val="100000"/>
              <a:buNone/>
            </a:pPr>
            <a:r>
              <a:rPr lang="fr-FR" baseline="0" dirty="0" smtClean="0"/>
              <a:t>Plus de choix à faire entre Course/ passe ou course / dribble </a:t>
            </a:r>
            <a:r>
              <a:rPr lang="mr-IN" baseline="0" dirty="0" smtClean="0"/>
              <a:t>…</a:t>
            </a:r>
            <a:r>
              <a:rPr lang="fr-FR" baseline="0" dirty="0" smtClean="0"/>
              <a:t>. </a:t>
            </a:r>
            <a:endParaRPr lang="fr-FR" dirty="0" smtClean="0"/>
          </a:p>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A05B5F89-15BF-D041-A29F-60FBD1C42ABB}" type="slidenum">
              <a:rPr lang="fr-FR" smtClean="0"/>
              <a:t>25</a:t>
            </a:fld>
            <a:endParaRPr lang="fr-FR"/>
          </a:p>
        </p:txBody>
      </p:sp>
    </p:spTree>
    <p:extLst>
      <p:ext uri="{BB962C8B-B14F-4D97-AF65-F5344CB8AC3E}">
        <p14:creationId xmlns:p14="http://schemas.microsoft.com/office/powerpoint/2010/main" val="3705806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fr-FR" dirty="0" smtClean="0"/>
              <a:t>SR</a:t>
            </a:r>
            <a:r>
              <a:rPr lang="fr-FR" baseline="0" dirty="0" smtClean="0"/>
              <a:t> proposée en début de cycle et pour l’évaluation finale: niveaux 3 et 4 2</a:t>
            </a:r>
            <a:r>
              <a:rPr lang="fr-FR" baseline="30000" dirty="0" smtClean="0"/>
              <a:t>nd</a:t>
            </a:r>
            <a:r>
              <a:rPr lang="fr-FR" baseline="0" dirty="0" smtClean="0"/>
              <a:t> 1</a:t>
            </a:r>
            <a:r>
              <a:rPr lang="fr-FR" baseline="30000" dirty="0" smtClean="0"/>
              <a:t>ère</a:t>
            </a:r>
            <a:r>
              <a:rPr lang="fr-FR" baseline="0" dirty="0" smtClean="0"/>
              <a:t> </a:t>
            </a:r>
            <a:r>
              <a:rPr lang="fr-FR" baseline="0" dirty="0" err="1" smtClean="0"/>
              <a:t>Tnale</a:t>
            </a:r>
            <a:endParaRPr lang="fr-FR" baseline="0" dirty="0" smtClean="0"/>
          </a:p>
          <a:p>
            <a:endParaRPr lang="fr-FR" dirty="0" smtClean="0"/>
          </a:p>
          <a:p>
            <a:endParaRPr lang="fr-FR" dirty="0" smtClean="0"/>
          </a:p>
          <a:p>
            <a:r>
              <a:rPr lang="fr-FR" dirty="0" smtClean="0"/>
              <a:t>1</a:t>
            </a:r>
            <a:r>
              <a:rPr lang="fr-FR" baseline="30000" dirty="0" smtClean="0"/>
              <a:t>ère</a:t>
            </a:r>
            <a:r>
              <a:rPr lang="fr-FR" dirty="0" smtClean="0"/>
              <a:t> phase: hand à 4 en</a:t>
            </a:r>
            <a:r>
              <a:rPr lang="fr-FR" baseline="0" dirty="0" smtClean="0"/>
              <a:t> largeur avec défense place en 2-1 ou 1-2</a:t>
            </a:r>
          </a:p>
          <a:p>
            <a:r>
              <a:rPr lang="fr-FR" baseline="0" dirty="0" smtClean="0"/>
              <a:t>2</a:t>
            </a:r>
            <a:r>
              <a:rPr lang="fr-FR" baseline="30000" dirty="0" smtClean="0"/>
              <a:t>ème</a:t>
            </a:r>
            <a:r>
              <a:rPr lang="fr-FR" baseline="0" dirty="0" smtClean="0"/>
              <a:t> phase: grand terrain hand à 6 (5+1) même dispositif défensif</a:t>
            </a:r>
          </a:p>
          <a:p>
            <a:endParaRPr lang="fr-FR" baseline="0" dirty="0" smtClean="0"/>
          </a:p>
          <a:p>
            <a:r>
              <a:rPr lang="fr-FR" b="1" dirty="0" smtClean="0"/>
              <a:t>Choix des règles</a:t>
            </a:r>
            <a:r>
              <a:rPr lang="fr-FR" b="1" baseline="0" dirty="0" smtClean="0"/>
              <a:t> 1</a:t>
            </a:r>
            <a:r>
              <a:rPr lang="fr-FR" b="1" baseline="30000" dirty="0" smtClean="0"/>
              <a:t>ère</a:t>
            </a:r>
            <a:r>
              <a:rPr lang="fr-FR" b="1" baseline="0" dirty="0" smtClean="0"/>
              <a:t> mi temps:</a:t>
            </a:r>
            <a:endParaRPr lang="fr-FR" b="1" dirty="0" smtClean="0"/>
          </a:p>
          <a:p>
            <a:r>
              <a:rPr lang="fr-FR" dirty="0" smtClean="0"/>
              <a:t>*Engagement GB: jeu plus rapide après</a:t>
            </a:r>
            <a:r>
              <a:rPr lang="fr-FR" baseline="0" dirty="0" smtClean="0"/>
              <a:t> un but sur terrain court =&gt; valoriser la projection rapide vers la cible adverse</a:t>
            </a:r>
          </a:p>
          <a:p>
            <a:r>
              <a:rPr lang="fr-FR" baseline="0" dirty="0" smtClean="0"/>
              <a:t>*Contact de face maitrisé</a:t>
            </a:r>
          </a:p>
          <a:p>
            <a:r>
              <a:rPr lang="fr-FR" baseline="0" dirty="0" smtClean="0"/>
              <a:t>*</a:t>
            </a:r>
            <a:r>
              <a:rPr lang="fr-FR" baseline="0" dirty="0" err="1" smtClean="0"/>
              <a:t>Déf</a:t>
            </a:r>
            <a:r>
              <a:rPr lang="fr-FR" baseline="0" dirty="0" smtClean="0"/>
              <a:t> replacée et organisée collectivement pour réduire les espaces, récupérer la balle et protéger la cible</a:t>
            </a:r>
          </a:p>
          <a:p>
            <a:r>
              <a:rPr lang="fr-FR" dirty="0" smtClean="0"/>
              <a:t>*Reprise dribble volontaire sifflée</a:t>
            </a:r>
            <a:r>
              <a:rPr lang="fr-FR" baseline="0" dirty="0" smtClean="0"/>
              <a:t> </a:t>
            </a:r>
            <a:r>
              <a:rPr lang="fr-FR" dirty="0" smtClean="0"/>
              <a:t>(mais nous ne sifflerons</a:t>
            </a:r>
            <a:r>
              <a:rPr lang="fr-FR" baseline="0" dirty="0" smtClean="0"/>
              <a:t> </a:t>
            </a:r>
            <a:r>
              <a:rPr lang="fr-FR" dirty="0" smtClean="0"/>
              <a:t>pas une reprise de dribble suite à une mauvaise réception</a:t>
            </a:r>
            <a:r>
              <a:rPr lang="fr-FR" baseline="0" dirty="0" smtClean="0"/>
              <a:t> de balle</a:t>
            </a:r>
            <a:r>
              <a:rPr lang="fr-FR" dirty="0" smtClean="0"/>
              <a:t>)</a:t>
            </a:r>
          </a:p>
          <a:p>
            <a:r>
              <a:rPr lang="fr-FR" dirty="0" smtClean="0"/>
              <a:t>*Marcher</a:t>
            </a:r>
            <a:r>
              <a:rPr lang="fr-FR" baseline="0" dirty="0" smtClean="0"/>
              <a:t> (3 pas)</a:t>
            </a:r>
          </a:p>
          <a:p>
            <a:endParaRPr lang="fr-FR" baseline="0" dirty="0" smtClean="0"/>
          </a:p>
          <a:p>
            <a:r>
              <a:rPr lang="fr-FR" b="1" dirty="0" smtClean="0"/>
              <a:t>Choix des règles</a:t>
            </a:r>
            <a:r>
              <a:rPr lang="fr-FR" b="1" baseline="0" dirty="0" smtClean="0"/>
              <a:t> 2</a:t>
            </a:r>
            <a:r>
              <a:rPr lang="fr-FR" b="1" baseline="30000" dirty="0" smtClean="0"/>
              <a:t>ème</a:t>
            </a:r>
            <a:r>
              <a:rPr lang="fr-FR" b="1" baseline="0" dirty="0" smtClean="0"/>
              <a:t>  mi temps:</a:t>
            </a:r>
            <a:endParaRPr lang="fr-FR" b="1" dirty="0" smtClean="0"/>
          </a:p>
          <a:p>
            <a:r>
              <a:rPr lang="fr-FR" dirty="0" smtClean="0"/>
              <a:t>*Engagement </a:t>
            </a:r>
            <a:r>
              <a:rPr lang="fr-FR" dirty="0" err="1" smtClean="0"/>
              <a:t>miliieu</a:t>
            </a:r>
            <a:r>
              <a:rPr lang="fr-FR" baseline="0" dirty="0" smtClean="0"/>
              <a:t> de terrain</a:t>
            </a:r>
            <a:r>
              <a:rPr lang="fr-FR" dirty="0" smtClean="0"/>
              <a:t>: travailler engagement rapide après un but, défense a du temps pour se replacer et s’organiser</a:t>
            </a:r>
          </a:p>
          <a:p>
            <a:r>
              <a:rPr lang="fr-FR" baseline="0" dirty="0" smtClean="0"/>
              <a:t>*Contact de face autorisé</a:t>
            </a:r>
          </a:p>
          <a:p>
            <a:r>
              <a:rPr lang="fr-FR" baseline="0" dirty="0" smtClean="0"/>
              <a:t>*</a:t>
            </a:r>
            <a:r>
              <a:rPr lang="fr-FR" baseline="0" dirty="0" err="1" smtClean="0"/>
              <a:t>Déf</a:t>
            </a:r>
            <a:r>
              <a:rPr lang="fr-FR" baseline="0" dirty="0" smtClean="0"/>
              <a:t> H à H demi terrain ou replacée en défense 2 lignes haute (pour récupérer des ballons et </a:t>
            </a:r>
            <a:r>
              <a:rPr lang="fr-FR" baseline="0" dirty="0" err="1" smtClean="0"/>
              <a:t>géner</a:t>
            </a:r>
            <a:r>
              <a:rPr lang="fr-FR" baseline="0" dirty="0" smtClean="0"/>
              <a:t> la circulation de balle.</a:t>
            </a:r>
          </a:p>
          <a:p>
            <a:r>
              <a:rPr lang="fr-FR" dirty="0" smtClean="0"/>
              <a:t>*Reprise</a:t>
            </a:r>
            <a:r>
              <a:rPr lang="fr-FR" baseline="0" dirty="0" smtClean="0"/>
              <a:t> (3 pas)</a:t>
            </a:r>
          </a:p>
          <a:p>
            <a:endParaRPr lang="fr-FR" baseline="0" dirty="0" smtClean="0"/>
          </a:p>
          <a:p>
            <a:pPr marL="171450" indent="-171450">
              <a:buFont typeface="Symbol" charset="0"/>
              <a:buChar char=""/>
            </a:pPr>
            <a:r>
              <a:rPr lang="fr-FR" b="1" baseline="0" dirty="0" smtClean="0"/>
              <a:t>Choix terrain et effectif:</a:t>
            </a:r>
            <a:r>
              <a:rPr lang="fr-FR" baseline="0" dirty="0" smtClean="0"/>
              <a:t> max de joueurs qui travaillent en même temps (Hand à 4) / terrain petit donc accès plus souvent à la cible (critère motivationnel), but proche (facilite la prise d’initiative de tir et plus de buts), permet adaptations réglementaires en fonction des niveaux sur chaque terrain (Terrain 1 / terrain 3 niveaux de jeu différents).</a:t>
            </a:r>
          </a:p>
          <a:p>
            <a:pPr marL="171450" indent="-171450">
              <a:buFont typeface="Symbol" charset="0"/>
              <a:buChar char=""/>
            </a:pPr>
            <a:endParaRPr lang="fr-FR" baseline="0" dirty="0" smtClean="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952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r>
              <a:rPr dirty="0" smtClean="0"/>
              <a:t>Aujourd’hui </a:t>
            </a:r>
            <a:r>
              <a:rPr dirty="0"/>
              <a:t>le HB de HN c’est, entre autre:</a:t>
            </a:r>
          </a:p>
          <a:p>
            <a:r>
              <a:rPr dirty="0"/>
              <a:t>- Un jeu rapide vers l’avant</a:t>
            </a:r>
          </a:p>
          <a:p>
            <a:r>
              <a:rPr dirty="0"/>
              <a:t>- Des buts marqués pendant le jeu de transition (pour ne pas avoir à s‘éreinter en attaque placée: faible densité de joueurs donc plus facile de jouer.</a:t>
            </a:r>
          </a:p>
          <a:p>
            <a:r>
              <a:rPr dirty="0"/>
              <a:t>- Un jeu de récupération de balle pour faire basculer le rapport de force en sa faveur (et ce quelque soit le dispositif et le système défensif choisi)</a:t>
            </a:r>
          </a:p>
          <a:p>
            <a:endParaRPr dirty="0"/>
          </a:p>
          <a:p>
            <a:r>
              <a:rPr dirty="0"/>
              <a:t>Ce qui </a:t>
            </a:r>
            <a:r>
              <a:rPr lang="fr-FR" dirty="0" smtClean="0"/>
              <a:t>nous</a:t>
            </a:r>
            <a:r>
              <a:rPr lang="fr-FR" baseline="0" dirty="0" smtClean="0"/>
              <a:t> </a:t>
            </a:r>
            <a:r>
              <a:rPr dirty="0" smtClean="0"/>
              <a:t>intéresse </a:t>
            </a:r>
            <a:r>
              <a:rPr dirty="0"/>
              <a:t>pour le collège et c’est un choix dans la sélection des savoirs issus de la PSR: un jeu rapide axé davantage sur la progression en MRB plutôt que sur la construction de l’attaque </a:t>
            </a:r>
            <a:r>
              <a:rPr dirty="0" smtClean="0"/>
              <a:t>placée</a:t>
            </a:r>
            <a:r>
              <a:rPr lang="fr-FR" dirty="0" smtClean="0"/>
              <a: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r>
              <a:rPr dirty="0" smtClean="0"/>
              <a:t>Choisir </a:t>
            </a:r>
            <a:r>
              <a:rPr dirty="0"/>
              <a:t>des objets d’enseignement significatifs d’un double point de vue: celui de l’APSA considérée (ici le handball) et celui des finalités éducatives (Bonnefoy, G. (2002). « Un contexte, des options, des propositions, un débat ». </a:t>
            </a:r>
            <a:r>
              <a:rPr i="1" dirty="0"/>
              <a:t>Les cahiers du CEDRE, 3</a:t>
            </a:r>
            <a:r>
              <a:rPr dirty="0"/>
              <a:t>. Paris : Ed° AEEPS</a:t>
            </a:r>
            <a:r>
              <a:rPr dirty="0" smtClean="0"/>
              <a:t>)</a:t>
            </a:r>
            <a:endParaRPr lang="fr-FR" dirty="0" smtClean="0"/>
          </a:p>
          <a:p>
            <a:endParaRPr lang="fr-FR" dirty="0" smtClean="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Shape 988"/>
          <p:cNvSpPr>
            <a:spLocks noGrp="1" noRot="1" noChangeAspect="1"/>
          </p:cNvSpPr>
          <p:nvPr>
            <p:ph type="sldImg"/>
          </p:nvPr>
        </p:nvSpPr>
        <p:spPr>
          <a:prstGeom prst="rect">
            <a:avLst/>
          </a:prstGeom>
        </p:spPr>
        <p:txBody>
          <a:bodyPr/>
          <a:lstStyle/>
          <a:p>
            <a:endParaRPr/>
          </a:p>
        </p:txBody>
      </p:sp>
      <p:sp>
        <p:nvSpPr>
          <p:cNvPr id="989" name="Shape 989"/>
          <p:cNvSpPr>
            <a:spLocks noGrp="1"/>
          </p:cNvSpPr>
          <p:nvPr>
            <p:ph type="body" sz="quarter" idx="1"/>
          </p:nvPr>
        </p:nvSpPr>
        <p:spPr>
          <a:prstGeom prst="rect">
            <a:avLst/>
          </a:prstGeom>
        </p:spPr>
        <p:txBody>
          <a:bodyPr/>
          <a:lstStyle/>
          <a:p>
            <a:r>
              <a:rPr dirty="0" smtClean="0"/>
              <a:t>On </a:t>
            </a:r>
            <a:r>
              <a:rPr dirty="0"/>
              <a:t>ne peut pas enseigner tout le handball dans un laps de temps réduit </a:t>
            </a:r>
            <a:r>
              <a:rPr lang="fr-FR" dirty="0" smtClean="0"/>
              <a:t>.</a:t>
            </a:r>
          </a:p>
          <a:p>
            <a:r>
              <a:rPr dirty="0" smtClean="0"/>
              <a:t>Des </a:t>
            </a:r>
            <a:r>
              <a:rPr dirty="0"/>
              <a:t>choix s’imposent, ils correspondent à l’idée que nous nous faisons du HB, et des joueurs dans cette activité.</a:t>
            </a:r>
          </a:p>
          <a:p>
            <a:endParaRPr dirty="0"/>
          </a:p>
          <a:p>
            <a:r>
              <a:rPr dirty="0"/>
              <a:t>Nous souhaitons former un joueur intelligent, capable de lire le jeu, qui possède des savoirs techniques lui permettant de s’adapter aux situations de jeu en fonction de son analyse perceptivo- décisionnelle.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a:spLocks noGrp="1" noRot="1" noChangeAspect="1"/>
          </p:cNvSpPr>
          <p:nvPr>
            <p:ph type="sldImg"/>
          </p:nvPr>
        </p:nvSpPr>
        <p:spPr>
          <a:prstGeom prst="rect">
            <a:avLst/>
          </a:prstGeom>
        </p:spPr>
        <p:txBody>
          <a:bodyPr/>
          <a:lstStyle/>
          <a:p>
            <a:endParaRPr/>
          </a:p>
        </p:txBody>
      </p:sp>
      <p:sp>
        <p:nvSpPr>
          <p:cNvPr id="1038" name="Shape 1038"/>
          <p:cNvSpPr>
            <a:spLocks noGrp="1"/>
          </p:cNvSpPr>
          <p:nvPr>
            <p:ph type="body" sz="quarter" idx="1"/>
          </p:nvPr>
        </p:nvSpPr>
        <p:spPr>
          <a:prstGeom prst="rect">
            <a:avLst/>
          </a:prstGeom>
        </p:spPr>
        <p:txBody>
          <a:bodyPr/>
          <a:lstStyle/>
          <a:p>
            <a:endParaRPr dirty="0">
              <a:solidFill>
                <a:srgbClr val="000000"/>
              </a:solidFill>
            </a:endParaRPr>
          </a:p>
          <a:p>
            <a:r>
              <a:rPr dirty="0">
                <a:solidFill>
                  <a:srgbClr val="000000"/>
                </a:solidFill>
              </a:rPr>
              <a:t>On vise les mêmes compétences tout au long du cursus collège, voire des cycles 3 et 4, et on passe par des « passages obligés » pour faire progresser les élèves.</a:t>
            </a:r>
          </a:p>
          <a:p>
            <a:r>
              <a:rPr dirty="0">
                <a:solidFill>
                  <a:srgbClr val="000000"/>
                </a:solidFill>
              </a:rPr>
              <a:t>Ces modes de jeu sont les compétences que nous visons à la fin du collège.</a:t>
            </a:r>
          </a:p>
          <a:p>
            <a:endParaRPr lang="fr-FR" dirty="0" smtClean="0">
              <a:solidFill>
                <a:srgbClr val="000000"/>
              </a:solidFill>
            </a:endParaRPr>
          </a:p>
          <a:p>
            <a:r>
              <a:rPr lang="fr-FR" sz="1200" dirty="0" smtClean="0"/>
              <a:t>Nous avons caractérisé les compétences développées par les acteurs: PB, NPB, Défenseurs, GB, Arbitres. </a:t>
            </a:r>
          </a:p>
          <a:p>
            <a:r>
              <a:rPr lang="fr-FR" sz="1200" dirty="0" smtClean="0"/>
              <a:t>Les modes de jeu de Maurice Portes nous ont inspiré, nous lui en avons emprunté 2 en les déformant: « Traverseur » et « Voleur de ballon » et nous avons ajouté 2 pour les rôles moteurs. Nous voulons que nos élèves handballeurs deviennent « Tous </a:t>
            </a:r>
            <a:r>
              <a:rPr lang="fr-FR" sz="1200" dirty="0" err="1" smtClean="0"/>
              <a:t>Traverseurs</a:t>
            </a:r>
            <a:r>
              <a:rPr lang="fr-FR" sz="1200" dirty="0" smtClean="0"/>
              <a:t> », « Tous Voleurs de Ballon », « Tous Marqueurs » et « Tous GB ». </a:t>
            </a:r>
          </a:p>
          <a:p>
            <a:endParaRPr lang="fr-FR" sz="1200" dirty="0" smtClean="0"/>
          </a:p>
          <a:p>
            <a:endParaRPr dirty="0">
              <a:solidFill>
                <a:srgbClr val="000000"/>
              </a:solidFill>
            </a:endParaRPr>
          </a:p>
          <a:p>
            <a:pPr>
              <a:defRPr b="1"/>
            </a:pPr>
            <a:r>
              <a:rPr dirty="0">
                <a:solidFill>
                  <a:srgbClr val="000000"/>
                </a:solidFill>
              </a:rPr>
              <a:t>Voici nos choix pour nos élèves, mêmes modes de jeu qui évoluent dans le temps:</a:t>
            </a:r>
          </a:p>
          <a:p>
            <a:pPr>
              <a:defRPr b="1"/>
            </a:pPr>
            <a:r>
              <a:rPr dirty="0">
                <a:solidFill>
                  <a:srgbClr val="000000"/>
                </a:solidFill>
              </a:rPr>
              <a:t>Tous traverseurs :</a:t>
            </a:r>
          </a:p>
          <a:p>
            <a:pPr>
              <a:defRPr>
                <a:solidFill>
                  <a:srgbClr val="FFFFFF"/>
                </a:solidFill>
              </a:defRPr>
            </a:pPr>
            <a:r>
              <a:rPr dirty="0">
                <a:solidFill>
                  <a:srgbClr val="000000"/>
                </a:solidFill>
              </a:rPr>
              <a:t>L’élève est capable de progresser vers l’avant balle en main et alterne jeu direct et jeu indirect en fonction des défenseurs et de ses partenaires</a:t>
            </a:r>
          </a:p>
          <a:p>
            <a:r>
              <a:rPr dirty="0">
                <a:solidFill>
                  <a:srgbClr val="000000"/>
                </a:solidFill>
              </a:rPr>
              <a:t>« La présence de défenseur(s) entre lui et le but ne l’empêche pas de rechercher la progression en jeu direct. Il alterne jeu direct et jeu indirect pour progresser avant de tirer ou passer ». </a:t>
            </a:r>
            <a:endParaRPr lang="fr-FR" dirty="0" smtClean="0">
              <a:solidFill>
                <a:srgbClr val="000000"/>
              </a:solidFill>
            </a:endParaRPr>
          </a:p>
          <a:p>
            <a:r>
              <a:rPr lang="fr-FR" sz="1200" dirty="0" smtClean="0"/>
              <a:t>On va voir avec vous dans cette séance un petit bout de nos idées pour « Tous </a:t>
            </a:r>
            <a:r>
              <a:rPr lang="fr-FR" sz="1200" dirty="0" err="1" smtClean="0"/>
              <a:t>Traverseurs</a:t>
            </a:r>
            <a:r>
              <a:rPr lang="fr-FR" sz="1200" dirty="0" smtClean="0"/>
              <a:t> » que nous définissons par le fait que </a:t>
            </a:r>
            <a:r>
              <a:rPr lang="fr-FR" sz="1200" b="1" dirty="0" smtClean="0"/>
              <a:t>l’équipe</a:t>
            </a:r>
            <a:r>
              <a:rPr lang="fr-FR" sz="1200" dirty="0" smtClean="0"/>
              <a:t> soit en capacité de traverser le terrain dans un premier temps, puis en capacité de traverser une défense qui s’organiserait autour de la zone. Le PB et les PPB sont concernés par ce qu’il y a à apprendre dans « Tous </a:t>
            </a:r>
            <a:r>
              <a:rPr lang="fr-FR" sz="1200" dirty="0" err="1" smtClean="0"/>
              <a:t>Traverseurs</a:t>
            </a:r>
            <a:r>
              <a:rPr lang="fr-FR" sz="1200" dirty="0" smtClean="0"/>
              <a:t> ». </a:t>
            </a:r>
          </a:p>
          <a:p>
            <a:r>
              <a:rPr lang="fr-FR" sz="1200" dirty="0" smtClean="0"/>
              <a:t>Les compétences de « Tous </a:t>
            </a:r>
            <a:r>
              <a:rPr lang="fr-FR" sz="1200" dirty="0" err="1" smtClean="0"/>
              <a:t>traverseurs</a:t>
            </a:r>
            <a:r>
              <a:rPr lang="fr-FR" sz="1200" dirty="0" smtClean="0"/>
              <a:t> » comme pour les autres rôles seront travaillées tout au long du continuum de formation de l’élève handballeur. On travaille donc la même compétence du cycle 3 jusqu’au niveau 5, en revanche ce qui change c’est le niveau de contraintes qui évolue en même temps que le niveau de jeu s’élève. L’activité adaptative du joueur va devoir se réorganiser en synergie avec l’évolution des contraintes du jeu.  (effectif, </a:t>
            </a:r>
            <a:r>
              <a:rPr lang="fr-FR" sz="1200" dirty="0" err="1" smtClean="0"/>
              <a:t>régles</a:t>
            </a:r>
            <a:r>
              <a:rPr lang="fr-FR" sz="1200" dirty="0" smtClean="0"/>
              <a:t> et pouvoirs d’agir, terrain</a:t>
            </a:r>
            <a:r>
              <a:rPr lang="mr-IN" sz="1200" dirty="0" smtClean="0"/>
              <a:t>…</a:t>
            </a:r>
            <a:r>
              <a:rPr lang="fr-FR" sz="1200" dirty="0" smtClean="0"/>
              <a:t>)</a:t>
            </a:r>
          </a:p>
          <a:p>
            <a:endParaRPr lang="fr-FR" sz="1200" dirty="0" smtClean="0"/>
          </a:p>
          <a:p>
            <a:r>
              <a:rPr lang="fr-FR" sz="1200" dirty="0" smtClean="0"/>
              <a:t>Pour faire court on travaillera le « Tous </a:t>
            </a:r>
            <a:r>
              <a:rPr lang="fr-FR" sz="1200" dirty="0" err="1" smtClean="0"/>
              <a:t>Traverseurs</a:t>
            </a:r>
            <a:r>
              <a:rPr lang="fr-FR" sz="1200" dirty="0" smtClean="0"/>
              <a:t> » de l’élève débutant jusqu’à l’expert scolaire, même chose pour les autres rôles que nous avons envisagés. </a:t>
            </a:r>
          </a:p>
          <a:p>
            <a:endParaRPr dirty="0">
              <a:solidFill>
                <a:srgbClr val="000000"/>
              </a:solidFill>
            </a:endParaRPr>
          </a:p>
          <a:p>
            <a:endParaRPr dirty="0">
              <a:solidFill>
                <a:srgbClr val="000000"/>
              </a:solidFill>
            </a:endParaRPr>
          </a:p>
          <a:p>
            <a:pPr>
              <a:defRPr b="1"/>
            </a:pPr>
            <a:r>
              <a:rPr dirty="0">
                <a:solidFill>
                  <a:srgbClr val="000000"/>
                </a:solidFill>
              </a:rPr>
              <a:t>Tous marqueurs :</a:t>
            </a:r>
          </a:p>
          <a:p>
            <a:r>
              <a:rPr dirty="0">
                <a:solidFill>
                  <a:srgbClr val="000000"/>
                </a:solidFill>
              </a:rPr>
              <a:t>Chacun des joueurs se sent capable de prendre le tir à son compte pour marquer. Il ose tirer quand il se retrouve dans l’espace de marque favorable</a:t>
            </a:r>
            <a:r>
              <a:rPr dirty="0" smtClean="0">
                <a:solidFill>
                  <a:srgbClr val="000000"/>
                </a:solidFill>
              </a:rPr>
              <a:t>.</a:t>
            </a:r>
            <a:r>
              <a:rPr lang="fr-FR" dirty="0" smtClean="0">
                <a:solidFill>
                  <a:srgbClr val="000000"/>
                </a:solidFill>
              </a:rPr>
              <a:t> </a:t>
            </a:r>
            <a:endParaRPr dirty="0">
              <a:solidFill>
                <a:srgbClr val="000000"/>
              </a:solidFill>
            </a:endParaRPr>
          </a:p>
          <a:p>
            <a:endParaRPr dirty="0">
              <a:solidFill>
                <a:srgbClr val="000000"/>
              </a:solidFill>
            </a:endParaRPr>
          </a:p>
          <a:p>
            <a:pPr>
              <a:defRPr b="1"/>
            </a:pPr>
            <a:r>
              <a:rPr dirty="0">
                <a:solidFill>
                  <a:srgbClr val="000000"/>
                </a:solidFill>
              </a:rPr>
              <a:t>Tous voleurs de ballons </a:t>
            </a:r>
            <a:r>
              <a:rPr dirty="0" smtClean="0">
                <a:solidFill>
                  <a:srgbClr val="000000"/>
                </a:solidFill>
              </a:rPr>
              <a:t>:</a:t>
            </a:r>
          </a:p>
          <a:p>
            <a:r>
              <a:rPr dirty="0" smtClean="0">
                <a:solidFill>
                  <a:srgbClr val="000000"/>
                </a:solidFill>
              </a:rPr>
              <a:t>C’est un joueur concerné par le jeu</a:t>
            </a:r>
            <a:r>
              <a:rPr lang="fr-FR" dirty="0" smtClean="0">
                <a:solidFill>
                  <a:srgbClr val="000000"/>
                </a:solidFill>
              </a:rPr>
              <a:t>, qui cherche à agir sur le joueur ou la balle</a:t>
            </a:r>
            <a:r>
              <a:rPr dirty="0" smtClean="0">
                <a:solidFill>
                  <a:srgbClr val="000000"/>
                </a:solidFill>
              </a:rPr>
              <a:t>. Faire évoluer la définition de ce mode de jeu vers un voleur/intercepteur qui ne transgresse plus les règles pour récupérer le ballon.</a:t>
            </a:r>
          </a:p>
          <a:p>
            <a:r>
              <a:rPr dirty="0" smtClean="0">
                <a:solidFill>
                  <a:srgbClr val="000000"/>
                </a:solidFill>
              </a:rPr>
              <a:t>Au </a:t>
            </a:r>
            <a:r>
              <a:rPr dirty="0">
                <a:solidFill>
                  <a:srgbClr val="000000"/>
                </a:solidFill>
              </a:rPr>
              <a:t>DNB la défense n’est pas du tout évaluée, ce qui nous permet bien de nous positionner comme des concepteurs et de faire des choix, aussi </a:t>
            </a:r>
            <a:r>
              <a:rPr lang="fr-FR" dirty="0" smtClean="0">
                <a:solidFill>
                  <a:srgbClr val="000000"/>
                </a:solidFill>
              </a:rPr>
              <a:t>nos</a:t>
            </a:r>
            <a:r>
              <a:rPr dirty="0" smtClean="0">
                <a:solidFill>
                  <a:srgbClr val="000000"/>
                </a:solidFill>
              </a:rPr>
              <a:t> </a:t>
            </a:r>
            <a:r>
              <a:rPr dirty="0">
                <a:solidFill>
                  <a:srgbClr val="000000"/>
                </a:solidFill>
              </a:rPr>
              <a:t>propositions sont quasi exclusivement axées sur l’attaque en collège. Nous ne tenons pas le même propos pour le lycée.</a:t>
            </a:r>
          </a:p>
          <a:p>
            <a:r>
              <a:rPr dirty="0">
                <a:solidFill>
                  <a:srgbClr val="000000"/>
                </a:solidFill>
              </a:rPr>
              <a:t> </a:t>
            </a:r>
          </a:p>
          <a:p>
            <a:pPr>
              <a:defRPr b="1"/>
            </a:pPr>
            <a:r>
              <a:rPr dirty="0">
                <a:solidFill>
                  <a:srgbClr val="000000"/>
                </a:solidFill>
              </a:rPr>
              <a:t>Tous gardiens de but :</a:t>
            </a:r>
          </a:p>
          <a:p>
            <a:r>
              <a:rPr dirty="0">
                <a:solidFill>
                  <a:srgbClr val="000000"/>
                </a:solidFill>
              </a:rPr>
              <a:t>Chacun des joueurs accepte d’être GB et de jouer le rôle de dernier défenseur, mais aussi de premier attaquant.</a:t>
            </a:r>
          </a:p>
          <a:p>
            <a:endParaRPr dirty="0">
              <a:solidFill>
                <a:srgbClr val="000000"/>
              </a:solidFill>
            </a:endParaRPr>
          </a:p>
          <a:p>
            <a:r>
              <a:rPr dirty="0">
                <a:solidFill>
                  <a:srgbClr val="000000"/>
                </a:solidFill>
              </a:rPr>
              <a:t>Ils vivent ainsi tous les rôles du handballeur: PB, NPB, Défenseur, GB. </a:t>
            </a:r>
          </a:p>
          <a:p>
            <a:endParaRPr dirty="0">
              <a:solidFill>
                <a:srgbClr val="000000"/>
              </a:solidFill>
            </a:endParaRPr>
          </a:p>
          <a:p>
            <a:endParaRPr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prstGeom prst="rect">
            <a:avLst/>
          </a:prstGeom>
        </p:spPr>
        <p:txBody>
          <a:bodyPr/>
          <a:lstStyle/>
          <a:p>
            <a:endParaRPr/>
          </a:p>
        </p:txBody>
      </p:sp>
      <p:sp>
        <p:nvSpPr>
          <p:cNvPr id="1056" name="Shape 1056"/>
          <p:cNvSpPr>
            <a:spLocks noGrp="1"/>
          </p:cNvSpPr>
          <p:nvPr>
            <p:ph type="body" sz="quarter" idx="1"/>
          </p:nvPr>
        </p:nvSpPr>
        <p:spPr>
          <a:prstGeom prst="rect">
            <a:avLst/>
          </a:prstGeom>
        </p:spPr>
        <p:txBody>
          <a:bodyPr/>
          <a:lstStyle/>
          <a:p>
            <a:endParaRPr dirty="0"/>
          </a:p>
          <a:p>
            <a:r>
              <a:rPr dirty="0"/>
              <a:t>Si nous voulons former un handballeur lucide, cultivé, autonome, physiquement et socialement éduqué dans le souci du vivre ensemble, encore faut-il l’outiller sur le versant méthodologique et social</a:t>
            </a:r>
            <a:r>
              <a:rPr dirty="0" smtClean="0"/>
              <a:t>.</a:t>
            </a:r>
            <a:endParaRPr lang="fr-FR" dirty="0" smtClean="0"/>
          </a:p>
          <a:p>
            <a:endParaRPr lang="fr-FR" dirty="0" smtClean="0"/>
          </a:p>
          <a:p>
            <a:r>
              <a:rPr lang="fr-FR" dirty="0" smtClean="0"/>
              <a:t>Les rôles d’arbitre et d’observateur</a:t>
            </a:r>
            <a:r>
              <a:rPr lang="fr-FR" baseline="0" dirty="0" smtClean="0"/>
              <a:t> seront guidés tout au long du cursus et axés sur les pouvoirs d’agir des attaquants et des défenseurs donnés par l’enseignant.</a:t>
            </a:r>
          </a:p>
          <a:p>
            <a:endParaRPr lang="fr-FR" baseline="0" dirty="0" smtClean="0"/>
          </a:p>
          <a:p>
            <a:r>
              <a:rPr lang="fr-FR" baseline="0" dirty="0" smtClean="0"/>
              <a:t>Ces rôles pourront être répartis sur plusieurs élèves: chacun étant responsable d’un ou plusieurs points à observer ou arbitrer (ce qui guide et facilite l’entrée dans ces rôles sociaux).</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Shape 997"/>
          <p:cNvSpPr>
            <a:spLocks noGrp="1" noRot="1" noChangeAspect="1"/>
          </p:cNvSpPr>
          <p:nvPr>
            <p:ph type="sldImg"/>
          </p:nvPr>
        </p:nvSpPr>
        <p:spPr>
          <a:prstGeom prst="rect">
            <a:avLst/>
          </a:prstGeom>
        </p:spPr>
        <p:txBody>
          <a:bodyPr/>
          <a:lstStyle/>
          <a:p>
            <a:endParaRPr/>
          </a:p>
        </p:txBody>
      </p:sp>
      <p:sp>
        <p:nvSpPr>
          <p:cNvPr id="998" name="Shape 998"/>
          <p:cNvSpPr>
            <a:spLocks noGrp="1"/>
          </p:cNvSpPr>
          <p:nvPr>
            <p:ph type="body" sz="quarter" idx="1"/>
          </p:nvPr>
        </p:nvSpPr>
        <p:spPr>
          <a:prstGeom prst="rect">
            <a:avLst/>
          </a:prstGeom>
        </p:spPr>
        <p:txBody>
          <a:bodyPr/>
          <a:lstStyle/>
          <a:p>
            <a:r>
              <a:rPr lang="fr-FR" b="0" baseline="0" dirty="0" smtClean="0"/>
              <a:t>Nous faisons ressortir de la fiche Handball des programmes alternatifs du SNEP, les points qui se raccrochent à nos grands principes de développement du handball.</a:t>
            </a:r>
          </a:p>
          <a:p>
            <a:endParaRPr lang="fr-FR" b="0" baseline="0" dirty="0" smtClean="0"/>
          </a:p>
          <a:p>
            <a:endParaRPr lang="fr-FR" b="0" baseline="0" dirty="0" smtClean="0"/>
          </a:p>
          <a:p>
            <a:endParaRPr lang="fr-FR" b="0" baseline="0" dirty="0" smtClean="0"/>
          </a:p>
          <a:p>
            <a:endParaRPr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Shape 997"/>
          <p:cNvSpPr>
            <a:spLocks noGrp="1" noRot="1" noChangeAspect="1"/>
          </p:cNvSpPr>
          <p:nvPr>
            <p:ph type="sldImg"/>
          </p:nvPr>
        </p:nvSpPr>
        <p:spPr>
          <a:prstGeom prst="rect">
            <a:avLst/>
          </a:prstGeom>
        </p:spPr>
        <p:txBody>
          <a:bodyPr/>
          <a:lstStyle/>
          <a:p>
            <a:endParaRPr/>
          </a:p>
        </p:txBody>
      </p:sp>
      <p:sp>
        <p:nvSpPr>
          <p:cNvPr id="998" name="Shape 998"/>
          <p:cNvSpPr>
            <a:spLocks noGrp="1"/>
          </p:cNvSpPr>
          <p:nvPr>
            <p:ph type="body" sz="quarter" idx="1"/>
          </p:nvPr>
        </p:nvSpPr>
        <p:spPr>
          <a:prstGeom prst="rect">
            <a:avLst/>
          </a:prstGeom>
        </p:spPr>
        <p:txBody>
          <a:bodyPr/>
          <a:lstStyle/>
          <a:p>
            <a:r>
              <a:rPr lang="fr-FR" b="0" baseline="0" dirty="0" smtClean="0"/>
              <a:t>Nous faisons ressortir de la fiche Handball des programmes alternatifs du SNEP, les points qui se raccrochent à nos grands principes de développement du handball.</a:t>
            </a:r>
          </a:p>
          <a:p>
            <a:endParaRPr b="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Texte du titre</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et texte vertical">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Texte du titre</a:t>
            </a:r>
          </a:p>
        </p:txBody>
      </p:sp>
      <p:sp>
        <p:nvSpPr>
          <p:cNvPr id="93" name="Shape 93"/>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re vertical et texte">
    <p:spTree>
      <p:nvGrpSpPr>
        <p:cNvPr id="1" name=""/>
        <p:cNvGrpSpPr/>
        <p:nvPr/>
      </p:nvGrpSpPr>
      <p:grpSpPr>
        <a:xfrm>
          <a:off x="0" y="0"/>
          <a:ext cx="0" cy="0"/>
          <a:chOff x="0" y="0"/>
          <a:chExt cx="0" cy="0"/>
        </a:xfrm>
      </p:grpSpPr>
      <p:sp>
        <p:nvSpPr>
          <p:cNvPr id="101" name="Shape 101"/>
          <p:cNvSpPr>
            <a:spLocks noGrp="1"/>
          </p:cNvSpPr>
          <p:nvPr>
            <p:ph type="title"/>
          </p:nvPr>
        </p:nvSpPr>
        <p:spPr>
          <a:xfrm>
            <a:off x="6629400" y="274638"/>
            <a:ext cx="2057400" cy="5851526"/>
          </a:xfrm>
          <a:prstGeom prst="rect">
            <a:avLst/>
          </a:prstGeom>
        </p:spPr>
        <p:txBody>
          <a:bodyPr/>
          <a:lstStyle/>
          <a:p>
            <a:r>
              <a:t>Texte du titre</a:t>
            </a:r>
          </a:p>
        </p:txBody>
      </p:sp>
      <p:sp>
        <p:nvSpPr>
          <p:cNvPr id="102" name="Shape 102"/>
          <p:cNvSpPr>
            <a:spLocks noGrp="1"/>
          </p:cNvSpPr>
          <p:nvPr>
            <p:ph type="body" idx="1"/>
          </p:nvPr>
        </p:nvSpPr>
        <p:spPr>
          <a:xfrm>
            <a:off x="457200" y="274638"/>
            <a:ext cx="6019800" cy="5851526"/>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En-tête de section">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0"/>
            <a:ext cx="7772401" cy="1362075"/>
          </a:xfrm>
          <a:prstGeom prst="rect">
            <a:avLst/>
          </a:prstGeom>
        </p:spPr>
        <p:txBody>
          <a:bodyPr anchor="t"/>
          <a:lstStyle>
            <a:lvl1pPr algn="l">
              <a:defRPr sz="4000" b="1" cap="all"/>
            </a:lvl1pPr>
          </a:lstStyle>
          <a:p>
            <a:r>
              <a:t>Texte du titre</a:t>
            </a:r>
          </a:p>
        </p:txBody>
      </p:sp>
      <p:sp>
        <p:nvSpPr>
          <p:cNvPr id="30" name="Shape 30"/>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Texte du titre</a:t>
            </a:r>
          </a:p>
        </p:txBody>
      </p:sp>
      <p:sp>
        <p:nvSpPr>
          <p:cNvPr id="39" name="Shape 39"/>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Texte du titre</a:t>
            </a:r>
          </a:p>
        </p:txBody>
      </p:sp>
      <p:sp>
        <p:nvSpPr>
          <p:cNvPr id="48" name="Shape 48"/>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49" name="Shape 49"/>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Texte du titre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1_Vide">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2" name="Shape 72"/>
          <p:cNvSpPr>
            <a:spLocks noGrp="1"/>
          </p:cNvSpPr>
          <p:nvPr>
            <p:ph type="title"/>
          </p:nvPr>
        </p:nvSpPr>
        <p:spPr>
          <a:xfrm>
            <a:off x="457200" y="273050"/>
            <a:ext cx="3008314" cy="1162050"/>
          </a:xfrm>
          <a:prstGeom prst="rect">
            <a:avLst/>
          </a:prstGeom>
        </p:spPr>
        <p:txBody>
          <a:bodyPr anchor="b"/>
          <a:lstStyle>
            <a:lvl1pPr algn="l">
              <a:defRPr sz="2000" b="1"/>
            </a:lvl1pPr>
          </a:lstStyle>
          <a:p>
            <a:r>
              <a:t>Texte du titre</a:t>
            </a:r>
          </a:p>
        </p:txBody>
      </p:sp>
      <p:sp>
        <p:nvSpPr>
          <p:cNvPr id="73" name="Shape 73"/>
          <p:cNvSpPr>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4" name="Shape 74"/>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2" name="Shape 82"/>
          <p:cNvSpPr>
            <a:spLocks noGrp="1"/>
          </p:cNvSpPr>
          <p:nvPr>
            <p:ph type="title"/>
          </p:nvPr>
        </p:nvSpPr>
        <p:spPr>
          <a:xfrm>
            <a:off x="1792288" y="4800600"/>
            <a:ext cx="5486401" cy="566738"/>
          </a:xfrm>
          <a:prstGeom prst="rect">
            <a:avLst/>
          </a:prstGeom>
        </p:spPr>
        <p:txBody>
          <a:bodyPr anchor="b"/>
          <a:lstStyle>
            <a:lvl1pPr algn="l">
              <a:defRPr sz="2000" b="1"/>
            </a:lvl1pPr>
          </a:lstStyle>
          <a:p>
            <a:r>
              <a:t>Texte du titre</a:t>
            </a:r>
          </a:p>
        </p:txBody>
      </p:sp>
      <p:sp>
        <p:nvSpPr>
          <p:cNvPr id="83" name="Shape 83"/>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Texte du titre</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60"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jennybo@club-internet.fr" TargetMode="External"/><Relationship Id="rId5" Type="http://schemas.openxmlformats.org/officeDocument/2006/relationships/hyperlink" Target="mailto:ytomasz@gmail.com" TargetMode="External"/><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jennybo@club-internet.fr" TargetMode="External"/><Relationship Id="rId5" Type="http://schemas.openxmlformats.org/officeDocument/2006/relationships/hyperlink" Target="mailto:ytomasz@gmail.com" TargetMode="External"/><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2" name="Shape 112"/>
          <p:cNvSpPr>
            <a:spLocks noGrp="1"/>
          </p:cNvSpPr>
          <p:nvPr>
            <p:ph type="ctrTitle" idx="4294967295"/>
          </p:nvPr>
        </p:nvSpPr>
        <p:spPr>
          <a:xfrm>
            <a:off x="0" y="326777"/>
            <a:ext cx="6019800" cy="1158875"/>
          </a:xfrm>
          <a:prstGeom prst="rect">
            <a:avLst/>
          </a:prstGeom>
          <a:solidFill>
            <a:srgbClr val="D9D9D9"/>
          </a:solidFill>
        </p:spPr>
        <p:txBody>
          <a:bodyPr>
            <a:normAutofit fontScale="90000"/>
          </a:bodyPr>
          <a:lstStyle>
            <a:lvl1pPr defTabSz="402336">
              <a:defRPr sz="4224" b="1"/>
            </a:lvl1pPr>
          </a:lstStyle>
          <a:p>
            <a:r>
              <a:rPr lang="fr-FR" dirty="0" smtClean="0"/>
              <a:t>Journée de L’EPS SNEP Décembre 2017</a:t>
            </a:r>
            <a:endParaRPr dirty="0"/>
          </a:p>
        </p:txBody>
      </p:sp>
      <p:sp>
        <p:nvSpPr>
          <p:cNvPr id="113" name="Shape 113"/>
          <p:cNvSpPr>
            <a:spLocks noGrp="1"/>
          </p:cNvSpPr>
          <p:nvPr>
            <p:ph type="subTitle" sz="quarter" idx="4294967295"/>
          </p:nvPr>
        </p:nvSpPr>
        <p:spPr>
          <a:xfrm>
            <a:off x="-40920" y="4783054"/>
            <a:ext cx="6200775" cy="565150"/>
          </a:xfrm>
          <a:prstGeom prst="rect">
            <a:avLst/>
          </a:prstGeom>
          <a:solidFill>
            <a:srgbClr val="7F7F7F"/>
          </a:solidFill>
        </p:spPr>
        <p:txBody>
          <a:bodyPr/>
          <a:lstStyle>
            <a:lvl1pPr>
              <a:lnSpc>
                <a:spcPct val="90000"/>
              </a:lnSpc>
              <a:spcBef>
                <a:spcPts val="600"/>
              </a:spcBef>
              <a:defRPr sz="2700">
                <a:solidFill>
                  <a:srgbClr val="FFFFFF"/>
                </a:solidFill>
              </a:defRPr>
            </a:lvl1pPr>
          </a:lstStyle>
          <a:p>
            <a:r>
              <a:rPr lang="fr-FR" dirty="0" smtClean="0"/>
              <a:t>Partage de pratique: HANDBALL</a:t>
            </a:r>
            <a:endParaRPr dirty="0"/>
          </a:p>
        </p:txBody>
      </p:sp>
      <p:sp>
        <p:nvSpPr>
          <p:cNvPr id="117" name="Shape 117"/>
          <p:cNvSpPr/>
          <p:nvPr/>
        </p:nvSpPr>
        <p:spPr>
          <a:xfrm>
            <a:off x="239057" y="6260353"/>
            <a:ext cx="2465296" cy="597648"/>
          </a:xfrm>
          <a:prstGeom prst="rect">
            <a:avLst/>
          </a:prstGeom>
          <a:solidFill>
            <a:srgbClr val="BFBFBF"/>
          </a:solidFill>
          <a:ln>
            <a:solidFill>
              <a:srgbClr val="7D60A0"/>
            </a:solidFill>
          </a:ln>
          <a:effectLst>
            <a:outerShdw blurRad="38100" dist="23000" dir="5400000" rotWithShape="0">
              <a:srgbClr val="000000">
                <a:alpha val="35000"/>
              </a:srgbClr>
            </a:outerShdw>
          </a:effectLst>
        </p:spPr>
        <p:txBody>
          <a:bodyPr lIns="45719" rIns="45719" anchor="ctr"/>
          <a:lstStyle/>
          <a:p>
            <a:pPr algn="ctr"/>
            <a:endParaRPr/>
          </a:p>
        </p:txBody>
      </p:sp>
      <p:sp>
        <p:nvSpPr>
          <p:cNvPr id="118" name="Shape 118"/>
          <p:cNvSpPr/>
          <p:nvPr/>
        </p:nvSpPr>
        <p:spPr>
          <a:xfrm>
            <a:off x="239057" y="6289872"/>
            <a:ext cx="2465296" cy="53860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r>
              <a:rPr dirty="0" smtClean="0"/>
              <a:t>Jennifer </a:t>
            </a:r>
            <a:r>
              <a:rPr dirty="0"/>
              <a:t>BOUCHEZ</a:t>
            </a:r>
            <a:endParaRPr dirty="0">
              <a:solidFill>
                <a:srgbClr val="FFFFFF"/>
              </a:solidFill>
            </a:endParaRPr>
          </a:p>
          <a:p>
            <a:pPr algn="r">
              <a:defRPr sz="1100"/>
            </a:pPr>
            <a:r>
              <a:rPr u="sng" dirty="0">
                <a:solidFill>
                  <a:srgbClr val="0000FF"/>
                </a:solidFill>
                <a:uFill>
                  <a:solidFill>
                    <a:srgbClr val="0000FF"/>
                  </a:solidFill>
                </a:uFill>
                <a:hlinkClick r:id="rId4"/>
              </a:rPr>
              <a:t>jennybo@club-internet.fr</a:t>
            </a:r>
          </a:p>
        </p:txBody>
      </p:sp>
      <p:sp>
        <p:nvSpPr>
          <p:cNvPr id="121" name="Shape 121"/>
          <p:cNvSpPr/>
          <p:nvPr/>
        </p:nvSpPr>
        <p:spPr>
          <a:xfrm>
            <a:off x="6484470" y="6260353"/>
            <a:ext cx="2465295" cy="597648"/>
          </a:xfrm>
          <a:prstGeom prst="rect">
            <a:avLst/>
          </a:prstGeom>
          <a:solidFill>
            <a:srgbClr val="BFBFBF"/>
          </a:solidFill>
          <a:ln>
            <a:solidFill>
              <a:srgbClr val="7D60A0"/>
            </a:solidFill>
          </a:ln>
          <a:effectLst>
            <a:outerShdw blurRad="38100" dist="23000" dir="5400000" rotWithShape="0">
              <a:srgbClr val="000000">
                <a:alpha val="35000"/>
              </a:srgbClr>
            </a:outerShdw>
          </a:effectLst>
        </p:spPr>
        <p:txBody>
          <a:bodyPr lIns="45719" rIns="45719" anchor="ctr"/>
          <a:lstStyle/>
          <a:p>
            <a:pPr algn="ctr">
              <a:defRPr sz="1100"/>
            </a:pPr>
            <a:endParaRPr/>
          </a:p>
        </p:txBody>
      </p:sp>
      <p:sp>
        <p:nvSpPr>
          <p:cNvPr id="122" name="Shape 122"/>
          <p:cNvSpPr/>
          <p:nvPr/>
        </p:nvSpPr>
        <p:spPr>
          <a:xfrm>
            <a:off x="6543693" y="6205234"/>
            <a:ext cx="2465295" cy="70788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r>
              <a:rPr lang="fr-FR" dirty="0" smtClean="0"/>
              <a:t>Anna AUGUSTIN</a:t>
            </a:r>
          </a:p>
          <a:p>
            <a:pPr algn="r"/>
            <a:r>
              <a:rPr lang="fr-FR" sz="1100" u="sng" dirty="0" smtClean="0">
                <a:solidFill>
                  <a:srgbClr val="0000FF"/>
                </a:solidFill>
                <a:uFill>
                  <a:solidFill>
                    <a:srgbClr val="0000FF"/>
                  </a:solidFill>
                </a:uFill>
              </a:rPr>
              <a:t>Anna.augustin93@gmail.com</a:t>
            </a:r>
            <a:endParaRPr sz="1100" dirty="0">
              <a:solidFill>
                <a:srgbClr val="FFFFFF"/>
              </a:solidFill>
            </a:endParaRPr>
          </a:p>
          <a:p>
            <a:pPr algn="r">
              <a:defRPr sz="1100"/>
            </a:pPr>
            <a:endParaRPr lang="fr-FR" u="sng" dirty="0" smtClean="0">
              <a:solidFill>
                <a:srgbClr val="0000FF"/>
              </a:solidFill>
              <a:uFill>
                <a:solidFill>
                  <a:srgbClr val="0000FF"/>
                </a:solidFill>
              </a:uFill>
              <a:hlinkClick r:id="rId5"/>
            </a:endParaRP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526" y="6359381"/>
            <a:ext cx="491184" cy="491184"/>
          </a:xfrm>
          <a:prstGeom prst="rect">
            <a:avLst/>
          </a:prstGeom>
        </p:spPr>
      </p:pic>
      <p:pic>
        <p:nvPicPr>
          <p:cNvPr id="15" name="Image 14"/>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0199" r="23089"/>
          <a:stretch/>
        </p:blipFill>
        <p:spPr>
          <a:xfrm>
            <a:off x="6484470" y="6289872"/>
            <a:ext cx="468089" cy="64560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7-12-16 à 15.32.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747" y="2079265"/>
            <a:ext cx="7480300" cy="3073400"/>
          </a:xfrm>
          <a:prstGeom prst="rect">
            <a:avLst/>
          </a:prstGeom>
        </p:spPr>
      </p:pic>
      <p:grpSp>
        <p:nvGrpSpPr>
          <p:cNvPr id="15" name="Group 1020"/>
          <p:cNvGrpSpPr/>
          <p:nvPr/>
        </p:nvGrpSpPr>
        <p:grpSpPr>
          <a:xfrm>
            <a:off x="552229" y="5133458"/>
            <a:ext cx="1876515" cy="835098"/>
            <a:chOff x="0" y="-832545"/>
            <a:chExt cx="3953541" cy="3340393"/>
          </a:xfrm>
        </p:grpSpPr>
        <p:sp>
          <p:nvSpPr>
            <p:cNvPr id="16" name="Shape 1016"/>
            <p:cNvSpPr/>
            <p:nvPr/>
          </p:nvSpPr>
          <p:spPr>
            <a:xfrm>
              <a:off x="0" y="0"/>
              <a:ext cx="3953539" cy="22337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solidFill>
              <a:srgbClr val="BFBFB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7" name="Group 1019"/>
            <p:cNvGrpSpPr/>
            <p:nvPr/>
          </p:nvGrpSpPr>
          <p:grpSpPr>
            <a:xfrm>
              <a:off x="0" y="-832545"/>
              <a:ext cx="3953541" cy="3340393"/>
              <a:chOff x="0" y="-832544"/>
              <a:chExt cx="3953540" cy="3340392"/>
            </a:xfrm>
          </p:grpSpPr>
          <p:sp>
            <p:nvSpPr>
              <p:cNvPr id="18" name="Shape 1017"/>
              <p:cNvSpPr/>
              <p:nvPr/>
            </p:nvSpPr>
            <p:spPr>
              <a:xfrm>
                <a:off x="0" y="-1"/>
                <a:ext cx="3953539" cy="1675303"/>
              </a:xfrm>
              <a:prstGeom prst="rect">
                <a:avLst/>
              </a:prstGeom>
              <a:solidFill>
                <a:srgbClr val="BFBFBF"/>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9" name="Shape 1018"/>
              <p:cNvSpPr/>
              <p:nvPr/>
            </p:nvSpPr>
            <p:spPr>
              <a:xfrm>
                <a:off x="0" y="-832544"/>
                <a:ext cx="3953540" cy="3340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 Voleurs » de ballon</a:t>
                </a:r>
              </a:p>
            </p:txBody>
          </p:sp>
        </p:grpSp>
      </p:grpSp>
      <p:cxnSp>
        <p:nvCxnSpPr>
          <p:cNvPr id="31" name="Connecteur droit 30"/>
          <p:cNvCxnSpPr/>
          <p:nvPr/>
        </p:nvCxnSpPr>
        <p:spPr>
          <a:xfrm>
            <a:off x="2339616" y="2915286"/>
            <a:ext cx="1008682"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8" name="Connecteur droit 27"/>
          <p:cNvCxnSpPr/>
          <p:nvPr/>
        </p:nvCxnSpPr>
        <p:spPr>
          <a:xfrm>
            <a:off x="2791246" y="3236756"/>
            <a:ext cx="902423" cy="0"/>
          </a:xfrm>
          <a:prstGeom prst="line">
            <a:avLst/>
          </a:prstGeom>
          <a:noFill/>
          <a:ln w="25400" cap="flat">
            <a:solidFill>
              <a:srgbClr val="66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0" name="Connecteur droit 29"/>
          <p:cNvCxnSpPr/>
          <p:nvPr/>
        </p:nvCxnSpPr>
        <p:spPr>
          <a:xfrm flipV="1">
            <a:off x="2261629" y="3071900"/>
            <a:ext cx="3130629" cy="15975"/>
          </a:xfrm>
          <a:prstGeom prst="line">
            <a:avLst/>
          </a:prstGeom>
          <a:noFill/>
          <a:ln w="25400" cap="flat">
            <a:solidFill>
              <a:schemeClr val="bg1">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2" name="Connecteur droit 31"/>
          <p:cNvCxnSpPr/>
          <p:nvPr/>
        </p:nvCxnSpPr>
        <p:spPr>
          <a:xfrm>
            <a:off x="858747" y="3071900"/>
            <a:ext cx="623010"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4" name="Connecteur droit 33"/>
          <p:cNvCxnSpPr/>
          <p:nvPr/>
        </p:nvCxnSpPr>
        <p:spPr>
          <a:xfrm>
            <a:off x="858747" y="3224300"/>
            <a:ext cx="1090933"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6" name="Connecteur droit 35"/>
          <p:cNvCxnSpPr/>
          <p:nvPr/>
        </p:nvCxnSpPr>
        <p:spPr>
          <a:xfrm>
            <a:off x="4088757" y="3239383"/>
            <a:ext cx="1782566" cy="0"/>
          </a:xfrm>
          <a:prstGeom prst="line">
            <a:avLst/>
          </a:prstGeom>
          <a:noFill/>
          <a:ln w="25400" cap="flat">
            <a:solidFill>
              <a:srgbClr val="66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2" name="Connecteur droit 41"/>
          <p:cNvCxnSpPr/>
          <p:nvPr/>
        </p:nvCxnSpPr>
        <p:spPr>
          <a:xfrm>
            <a:off x="1549834" y="3855716"/>
            <a:ext cx="1757817"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4" name="Connecteur droit 43"/>
          <p:cNvCxnSpPr/>
          <p:nvPr/>
        </p:nvCxnSpPr>
        <p:spPr>
          <a:xfrm>
            <a:off x="3209848" y="3972449"/>
            <a:ext cx="1757817"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Connecteur droit 44"/>
          <p:cNvCxnSpPr/>
          <p:nvPr/>
        </p:nvCxnSpPr>
        <p:spPr>
          <a:xfrm>
            <a:off x="1481757" y="4157809"/>
            <a:ext cx="2607000" cy="0"/>
          </a:xfrm>
          <a:prstGeom prst="line">
            <a:avLst/>
          </a:prstGeom>
          <a:noFill/>
          <a:ln w="25400" cap="flat">
            <a:solidFill>
              <a:srgbClr val="66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7" name="Connecteur droit 46"/>
          <p:cNvCxnSpPr/>
          <p:nvPr/>
        </p:nvCxnSpPr>
        <p:spPr>
          <a:xfrm>
            <a:off x="1383902" y="4893043"/>
            <a:ext cx="3583763" cy="0"/>
          </a:xfrm>
          <a:prstGeom prst="line">
            <a:avLst/>
          </a:prstGeom>
          <a:noFill/>
          <a:ln w="25400" cap="flat">
            <a:solidFill>
              <a:srgbClr val="66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9" name="Connecteur droit 48"/>
          <p:cNvCxnSpPr/>
          <p:nvPr/>
        </p:nvCxnSpPr>
        <p:spPr>
          <a:xfrm>
            <a:off x="977416" y="4616132"/>
            <a:ext cx="1008682"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50" name="Connecteur droit 49"/>
          <p:cNvCxnSpPr/>
          <p:nvPr/>
        </p:nvCxnSpPr>
        <p:spPr>
          <a:xfrm>
            <a:off x="2884946" y="4616132"/>
            <a:ext cx="2507312"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 name="Connecteur droit 28"/>
          <p:cNvCxnSpPr/>
          <p:nvPr/>
        </p:nvCxnSpPr>
        <p:spPr>
          <a:xfrm>
            <a:off x="2507150" y="4157809"/>
            <a:ext cx="568192" cy="0"/>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991" name="Shape 991"/>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992" name="Shape 992"/>
          <p:cNvSpPr>
            <a:spLocks noGrp="1"/>
          </p:cNvSpPr>
          <p:nvPr>
            <p:ph type="title"/>
          </p:nvPr>
        </p:nvSpPr>
        <p:spPr>
          <a:xfrm>
            <a:off x="457200" y="95707"/>
            <a:ext cx="8229600" cy="532570"/>
          </a:xfrm>
          <a:prstGeom prst="rect">
            <a:avLst/>
          </a:prstGeom>
        </p:spPr>
        <p:txBody>
          <a:bodyPr/>
          <a:lstStyle>
            <a:lvl1pPr defTabSz="297179">
              <a:defRPr sz="2859"/>
            </a:lvl1pPr>
          </a:lstStyle>
          <a:p>
            <a:r>
              <a:rPr b="1" dirty="0">
                <a:solidFill>
                  <a:schemeClr val="accent1"/>
                </a:solidFill>
              </a:rPr>
              <a:t>LES ATTENDUS DE FIN DE CYCLES</a:t>
            </a:r>
          </a:p>
        </p:txBody>
      </p:sp>
      <p:sp>
        <p:nvSpPr>
          <p:cNvPr id="993" name="Shape 993"/>
          <p:cNvSpPr/>
          <p:nvPr/>
        </p:nvSpPr>
        <p:spPr>
          <a:xfrm>
            <a:off x="6410622" y="629527"/>
            <a:ext cx="2629452"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sz="1500"/>
            </a:pPr>
            <a:r>
              <a:rPr dirty="0"/>
              <a:t>Programmes </a:t>
            </a:r>
            <a:r>
              <a:rPr lang="fr-FR" dirty="0" smtClean="0"/>
              <a:t>alternatifs du SNEP </a:t>
            </a:r>
          </a:p>
          <a:p>
            <a:pPr algn="r">
              <a:defRPr sz="1500"/>
            </a:pPr>
            <a:r>
              <a:rPr lang="fr-FR" dirty="0" smtClean="0"/>
              <a:t>Fiche HANDBALL Mai 2017 </a:t>
            </a:r>
            <a:endParaRPr dirty="0"/>
          </a:p>
        </p:txBody>
      </p:sp>
      <p:grpSp>
        <p:nvGrpSpPr>
          <p:cNvPr id="10" name="Group 1015"/>
          <p:cNvGrpSpPr/>
          <p:nvPr/>
        </p:nvGrpSpPr>
        <p:grpSpPr>
          <a:xfrm>
            <a:off x="552229" y="1221479"/>
            <a:ext cx="1876515" cy="835098"/>
            <a:chOff x="0" y="-864890"/>
            <a:chExt cx="3953542" cy="3405090"/>
          </a:xfrm>
        </p:grpSpPr>
        <p:sp>
          <p:nvSpPr>
            <p:cNvPr id="11" name="Shape 1011"/>
            <p:cNvSpPr/>
            <p:nvPr/>
          </p:nvSpPr>
          <p:spPr>
            <a:xfrm rot="162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chemeClr val="accent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2" name="Group 1014"/>
            <p:cNvGrpSpPr/>
            <p:nvPr/>
          </p:nvGrpSpPr>
          <p:grpSpPr>
            <a:xfrm>
              <a:off x="0" y="-864890"/>
              <a:ext cx="3953542" cy="3405090"/>
              <a:chOff x="0" y="-864890"/>
              <a:chExt cx="3953540" cy="3405089"/>
            </a:xfrm>
          </p:grpSpPr>
          <p:sp>
            <p:nvSpPr>
              <p:cNvPr id="13" name="Shape 1012"/>
              <p:cNvSpPr/>
              <p:nvPr/>
            </p:nvSpPr>
            <p:spPr>
              <a:xfrm>
                <a:off x="0" y="-1"/>
                <a:ext cx="3953539" cy="167530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4" name="Shape 1013"/>
              <p:cNvSpPr/>
              <p:nvPr/>
            </p:nvSpPr>
            <p:spPr>
              <a:xfrm>
                <a:off x="0" y="-864890"/>
                <a:ext cx="3953540" cy="3405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 Traverseurs »</a:t>
                </a:r>
              </a:p>
            </p:txBody>
          </p:sp>
        </p:grpSp>
      </p:grpSp>
      <p:grpSp>
        <p:nvGrpSpPr>
          <p:cNvPr id="20" name="Group 1025"/>
          <p:cNvGrpSpPr/>
          <p:nvPr/>
        </p:nvGrpSpPr>
        <p:grpSpPr>
          <a:xfrm>
            <a:off x="6551658" y="1326495"/>
            <a:ext cx="1876517" cy="654922"/>
            <a:chOff x="-1" y="-1"/>
            <a:chExt cx="3953541" cy="2626084"/>
          </a:xfrm>
          <a:solidFill>
            <a:srgbClr val="66FFFF"/>
          </a:solidFill>
        </p:grpSpPr>
        <p:sp>
          <p:nvSpPr>
            <p:cNvPr id="21" name="Shape 1021"/>
            <p:cNvSpPr/>
            <p:nvPr/>
          </p:nvSpPr>
          <p:spPr>
            <a:xfrm rot="10800000">
              <a:off x="-1" y="-1"/>
              <a:ext cx="3953540" cy="2233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grp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22" name="Group 1024"/>
            <p:cNvGrpSpPr/>
            <p:nvPr/>
          </p:nvGrpSpPr>
          <p:grpSpPr>
            <a:xfrm>
              <a:off x="0" y="166097"/>
              <a:ext cx="3953540" cy="2459986"/>
              <a:chOff x="0" y="-392337"/>
              <a:chExt cx="3953539" cy="2459985"/>
            </a:xfrm>
            <a:grpFill/>
          </p:grpSpPr>
          <p:sp>
            <p:nvSpPr>
              <p:cNvPr id="23" name="Shape 1022"/>
              <p:cNvSpPr/>
              <p:nvPr/>
            </p:nvSpPr>
            <p:spPr>
              <a:xfrm>
                <a:off x="0" y="-1"/>
                <a:ext cx="3953539" cy="1675303"/>
              </a:xfrm>
              <a:prstGeom prst="rect">
                <a:avLst/>
              </a:prstGeom>
              <a:grp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24" name="Shape 1023"/>
              <p:cNvSpPr/>
              <p:nvPr/>
            </p:nvSpPr>
            <p:spPr>
              <a:xfrm>
                <a:off x="0" y="-392337"/>
                <a:ext cx="3953539" cy="2459985"/>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Marqueurs</a:t>
                </a:r>
              </a:p>
            </p:txBody>
          </p:sp>
        </p:grpSp>
      </p:grpSp>
      <p:grpSp>
        <p:nvGrpSpPr>
          <p:cNvPr id="25" name="Group 1028"/>
          <p:cNvGrpSpPr/>
          <p:nvPr/>
        </p:nvGrpSpPr>
        <p:grpSpPr>
          <a:xfrm>
            <a:off x="6551659" y="5330614"/>
            <a:ext cx="1876517" cy="835098"/>
            <a:chOff x="0" y="-47458"/>
            <a:chExt cx="3953541" cy="2887089"/>
          </a:xfrm>
        </p:grpSpPr>
        <p:sp>
          <p:nvSpPr>
            <p:cNvPr id="26" name="Shape 1026"/>
            <p:cNvSpPr/>
            <p:nvPr/>
          </p:nvSpPr>
          <p:spPr>
            <a:xfrm rot="54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27" name="Shape 1027"/>
            <p:cNvSpPr/>
            <p:nvPr/>
          </p:nvSpPr>
          <p:spPr>
            <a:xfrm>
              <a:off x="0" y="-47458"/>
              <a:ext cx="3953539" cy="2887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Gardiens de But</a:t>
              </a:r>
            </a:p>
          </p:txBody>
        </p:sp>
      </p:grpSp>
      <p:cxnSp>
        <p:nvCxnSpPr>
          <p:cNvPr id="52" name="Connecteur droit 51"/>
          <p:cNvCxnSpPr/>
          <p:nvPr/>
        </p:nvCxnSpPr>
        <p:spPr>
          <a:xfrm>
            <a:off x="2507150" y="4978603"/>
            <a:ext cx="568192" cy="0"/>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898108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Shape 108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1078" name="Shape 1078"/>
          <p:cNvSpPr>
            <a:spLocks noGrp="1"/>
          </p:cNvSpPr>
          <p:nvPr>
            <p:ph type="title" idx="4294967295"/>
          </p:nvPr>
        </p:nvSpPr>
        <p:spPr>
          <a:xfrm>
            <a:off x="0" y="274638"/>
            <a:ext cx="8229600" cy="1143000"/>
          </a:xfrm>
          <a:prstGeom prst="rect">
            <a:avLst/>
          </a:prstGeom>
        </p:spPr>
        <p:txBody>
          <a:bodyPr/>
          <a:lstStyle>
            <a:lvl1pPr>
              <a:defRPr>
                <a:solidFill>
                  <a:srgbClr val="FF0000"/>
                </a:solidFill>
              </a:defRPr>
            </a:lvl1pPr>
          </a:lstStyle>
          <a:p>
            <a:r>
              <a:rPr b="1" dirty="0">
                <a:solidFill>
                  <a:schemeClr val="accent1"/>
                </a:solidFill>
              </a:rPr>
              <a:t>TOUS TRAVERSEURS</a:t>
            </a:r>
          </a:p>
        </p:txBody>
      </p:sp>
      <p:sp>
        <p:nvSpPr>
          <p:cNvPr id="1079" name="Shape 1079"/>
          <p:cNvSpPr/>
          <p:nvPr/>
        </p:nvSpPr>
        <p:spPr>
          <a:xfrm>
            <a:off x="3130878" y="1313845"/>
            <a:ext cx="2506523" cy="5419613"/>
          </a:xfrm>
          <a:prstGeom prst="roundRect">
            <a:avLst>
              <a:gd name="adj" fmla="val 16667"/>
            </a:avLst>
          </a:prstGeom>
          <a:solidFill>
            <a:srgbClr val="604A7B"/>
          </a:solidFill>
          <a:ln w="12700">
            <a:miter lim="400000"/>
          </a:ln>
          <a:effectLst>
            <a:outerShdw blurRad="38100" dist="23000" dir="5400000" rotWithShape="0">
              <a:srgbClr val="000000">
                <a:alpha val="35000"/>
              </a:srgbClr>
            </a:outerShdw>
          </a:effectLst>
        </p:spPr>
        <p:txBody>
          <a:bodyPr lIns="45719" rIns="45719" anchor="ctr"/>
          <a:lstStyle/>
          <a:p>
            <a:endParaRPr/>
          </a:p>
        </p:txBody>
      </p:sp>
      <p:sp>
        <p:nvSpPr>
          <p:cNvPr id="1080" name="Shape 1080"/>
          <p:cNvSpPr/>
          <p:nvPr/>
        </p:nvSpPr>
        <p:spPr>
          <a:xfrm>
            <a:off x="3219763" y="1342435"/>
            <a:ext cx="2324714" cy="507831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nchor="ctr">
            <a:spAutoFit/>
          </a:bodyPr>
          <a:lstStyle/>
          <a:p>
            <a:pPr algn="ctr">
              <a:defRPr b="1">
                <a:solidFill>
                  <a:srgbClr val="FF0000"/>
                </a:solidFill>
              </a:defRPr>
            </a:pPr>
            <a:r>
              <a:rPr lang="fr-FR" dirty="0" smtClean="0">
                <a:solidFill>
                  <a:srgbClr val="FFFFFF"/>
                </a:solidFill>
              </a:rPr>
              <a:t>Observables    Etape 2</a:t>
            </a:r>
            <a:endParaRPr dirty="0">
              <a:solidFill>
                <a:srgbClr val="FFFFFF"/>
              </a:solidFill>
            </a:endParaRPr>
          </a:p>
          <a:p>
            <a:pPr algn="ctr"/>
            <a:r>
              <a:rPr dirty="0">
                <a:solidFill>
                  <a:srgbClr val="FFFFFF"/>
                </a:solidFill>
              </a:rPr>
              <a:t> </a:t>
            </a:r>
          </a:p>
          <a:p>
            <a:pPr algn="ctr">
              <a:defRPr b="1">
                <a:solidFill>
                  <a:srgbClr val="FF0000"/>
                </a:solidFill>
              </a:defRPr>
            </a:pPr>
            <a:r>
              <a:rPr lang="fr-FR" dirty="0">
                <a:solidFill>
                  <a:srgbClr val="FFFFFF"/>
                </a:solidFill>
              </a:rPr>
              <a:t>Equipe:</a:t>
            </a:r>
          </a:p>
          <a:p>
            <a:r>
              <a:rPr lang="fr-FR" dirty="0" smtClean="0">
                <a:solidFill>
                  <a:schemeClr val="bg1"/>
                </a:solidFill>
              </a:rPr>
              <a:t>Traversée encore difficile, </a:t>
            </a:r>
            <a:r>
              <a:rPr lang="fr-FR" dirty="0" err="1">
                <a:solidFill>
                  <a:schemeClr val="bg1"/>
                </a:solidFill>
              </a:rPr>
              <a:t>RdF</a:t>
            </a:r>
            <a:r>
              <a:rPr lang="fr-FR" dirty="0">
                <a:solidFill>
                  <a:schemeClr val="bg1"/>
                </a:solidFill>
              </a:rPr>
              <a:t> =</a:t>
            </a:r>
          </a:p>
          <a:p>
            <a:endParaRPr lang="fr-FR" dirty="0"/>
          </a:p>
          <a:p>
            <a:pPr algn="ctr">
              <a:defRPr b="1">
                <a:solidFill>
                  <a:srgbClr val="FF0000"/>
                </a:solidFill>
              </a:defRPr>
            </a:pPr>
            <a:r>
              <a:rPr lang="fr-FR" dirty="0">
                <a:solidFill>
                  <a:srgbClr val="FFFFFF"/>
                </a:solidFill>
              </a:rPr>
              <a:t>PB:</a:t>
            </a:r>
          </a:p>
          <a:p>
            <a:r>
              <a:rPr lang="fr-FR" dirty="0" smtClean="0">
                <a:solidFill>
                  <a:schemeClr val="bg1"/>
                </a:solidFill>
              </a:rPr>
              <a:t>- Hésite dans choix actions (courir / passer / tirer / dribbler)</a:t>
            </a:r>
          </a:p>
          <a:p>
            <a:r>
              <a:rPr lang="fr-FR" dirty="0" smtClean="0">
                <a:solidFill>
                  <a:schemeClr val="bg1"/>
                </a:solidFill>
              </a:rPr>
              <a:t>-CJD identification lente</a:t>
            </a:r>
          </a:p>
          <a:p>
            <a:endParaRPr lang="fr-FR" dirty="0"/>
          </a:p>
          <a:p>
            <a:pPr algn="ctr">
              <a:defRPr b="1">
                <a:solidFill>
                  <a:srgbClr val="FF0000"/>
                </a:solidFill>
              </a:defRPr>
            </a:pPr>
            <a:r>
              <a:rPr lang="fr-FR" dirty="0">
                <a:solidFill>
                  <a:srgbClr val="FFFFFF"/>
                </a:solidFill>
              </a:rPr>
              <a:t>NPB:</a:t>
            </a:r>
          </a:p>
          <a:p>
            <a:r>
              <a:rPr lang="fr-FR" dirty="0" smtClean="0">
                <a:solidFill>
                  <a:schemeClr val="bg1"/>
                </a:solidFill>
              </a:rPr>
              <a:t>- Courses dans espaces libres proche PB</a:t>
            </a:r>
            <a:endParaRPr lang="fr-FR" dirty="0">
              <a:solidFill>
                <a:schemeClr val="bg1"/>
              </a:solidFill>
            </a:endParaRPr>
          </a:p>
          <a:p>
            <a:r>
              <a:rPr lang="fr-FR" dirty="0" smtClean="0">
                <a:solidFill>
                  <a:schemeClr val="bg1"/>
                </a:solidFill>
              </a:rPr>
              <a:t>- Démarquage approximatif, zone d’ombre</a:t>
            </a:r>
            <a:endParaRPr dirty="0">
              <a:solidFill>
                <a:schemeClr val="bg1"/>
              </a:solidFill>
            </a:endParaRPr>
          </a:p>
        </p:txBody>
      </p:sp>
      <p:sp>
        <p:nvSpPr>
          <p:cNvPr id="1081" name="Shape 1081"/>
          <p:cNvSpPr/>
          <p:nvPr/>
        </p:nvSpPr>
        <p:spPr>
          <a:xfrm>
            <a:off x="208006" y="1313845"/>
            <a:ext cx="2497121" cy="5419613"/>
          </a:xfrm>
          <a:prstGeom prst="roundRect">
            <a:avLst>
              <a:gd name="adj" fmla="val 16667"/>
            </a:avLst>
          </a:prstGeom>
          <a:solidFill>
            <a:schemeClr val="accent4">
              <a:lumMod val="75000"/>
            </a:schemeClr>
          </a:solidFill>
          <a:ln w="12700">
            <a:miter lim="400000"/>
          </a:ln>
          <a:effectLst>
            <a:outerShdw blurRad="38100" dist="23000" dir="5400000" rotWithShape="0">
              <a:srgbClr val="000000">
                <a:alpha val="35000"/>
              </a:srgbClr>
            </a:outerShdw>
          </a:effectLst>
        </p:spPr>
        <p:txBody>
          <a:bodyPr lIns="45719" rIns="45719" anchor="ctr"/>
          <a:lstStyle/>
          <a:p>
            <a:endParaRPr/>
          </a:p>
        </p:txBody>
      </p:sp>
      <p:sp>
        <p:nvSpPr>
          <p:cNvPr id="1082" name="Shape 1082"/>
          <p:cNvSpPr/>
          <p:nvPr/>
        </p:nvSpPr>
        <p:spPr>
          <a:xfrm>
            <a:off x="319239" y="1313845"/>
            <a:ext cx="2231015" cy="507831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nchor="ctr">
            <a:spAutoFit/>
          </a:bodyPr>
          <a:lstStyle/>
          <a:p>
            <a:pPr algn="ctr">
              <a:defRPr b="1">
                <a:solidFill>
                  <a:srgbClr val="FF0000"/>
                </a:solidFill>
              </a:defRPr>
            </a:pPr>
            <a:r>
              <a:rPr lang="fr-FR" dirty="0" smtClean="0">
                <a:solidFill>
                  <a:srgbClr val="FFFFFF"/>
                </a:solidFill>
              </a:rPr>
              <a:t>Observables  Etape 1</a:t>
            </a:r>
          </a:p>
          <a:p>
            <a:pPr algn="ctr">
              <a:defRPr b="1">
                <a:solidFill>
                  <a:srgbClr val="FF0000"/>
                </a:solidFill>
              </a:defRPr>
            </a:pPr>
            <a:endParaRPr lang="fr-FR" dirty="0" smtClean="0">
              <a:solidFill>
                <a:srgbClr val="FFFFFF"/>
              </a:solidFill>
            </a:endParaRPr>
          </a:p>
          <a:p>
            <a:pPr algn="ctr">
              <a:defRPr b="1">
                <a:solidFill>
                  <a:srgbClr val="FF0000"/>
                </a:solidFill>
              </a:defRPr>
            </a:pPr>
            <a:r>
              <a:rPr lang="fr-FR" dirty="0" smtClean="0">
                <a:solidFill>
                  <a:srgbClr val="FFFFFF"/>
                </a:solidFill>
              </a:rPr>
              <a:t>Equipe:</a:t>
            </a:r>
            <a:endParaRPr dirty="0">
              <a:solidFill>
                <a:srgbClr val="FFFFFF"/>
              </a:solidFill>
            </a:endParaRPr>
          </a:p>
          <a:p>
            <a:r>
              <a:rPr lang="fr-FR" dirty="0" smtClean="0">
                <a:solidFill>
                  <a:schemeClr val="bg1"/>
                </a:solidFill>
              </a:rPr>
              <a:t>- Rare traversée, </a:t>
            </a:r>
            <a:r>
              <a:rPr lang="fr-FR" dirty="0" err="1" smtClean="0">
                <a:solidFill>
                  <a:schemeClr val="bg1"/>
                </a:solidFill>
              </a:rPr>
              <a:t>RdF</a:t>
            </a:r>
            <a:r>
              <a:rPr lang="fr-FR" dirty="0" smtClean="0">
                <a:solidFill>
                  <a:schemeClr val="bg1"/>
                </a:solidFill>
              </a:rPr>
              <a:t> </a:t>
            </a:r>
            <a:r>
              <a:rPr lang="mr-IN" dirty="0" smtClean="0">
                <a:solidFill>
                  <a:schemeClr val="bg1"/>
                </a:solidFill>
              </a:rPr>
              <a:t>–</a:t>
            </a:r>
            <a:endParaRPr lang="fr-FR" dirty="0" smtClean="0">
              <a:solidFill>
                <a:schemeClr val="bg1"/>
              </a:solidFill>
            </a:endParaRPr>
          </a:p>
          <a:p>
            <a:r>
              <a:rPr lang="fr-FR" dirty="0" smtClean="0">
                <a:solidFill>
                  <a:schemeClr val="bg1"/>
                </a:solidFill>
              </a:rPr>
              <a:t>- Fréquente pertes balle</a:t>
            </a:r>
          </a:p>
          <a:p>
            <a:endParaRPr lang="fr-FR" dirty="0" smtClean="0">
              <a:solidFill>
                <a:schemeClr val="bg1"/>
              </a:solidFill>
            </a:endParaRPr>
          </a:p>
          <a:p>
            <a:pPr algn="ctr">
              <a:defRPr b="1">
                <a:solidFill>
                  <a:srgbClr val="FF0000"/>
                </a:solidFill>
              </a:defRPr>
            </a:pPr>
            <a:r>
              <a:rPr lang="fr-FR" dirty="0">
                <a:solidFill>
                  <a:schemeClr val="bg1"/>
                </a:solidFill>
              </a:rPr>
              <a:t>PB:</a:t>
            </a:r>
          </a:p>
          <a:p>
            <a:r>
              <a:rPr lang="fr-FR" dirty="0" smtClean="0">
                <a:solidFill>
                  <a:schemeClr val="bg1"/>
                </a:solidFill>
              </a:rPr>
              <a:t>- Choix hasardeux course / dribble / passe</a:t>
            </a:r>
          </a:p>
          <a:p>
            <a:r>
              <a:rPr lang="fr-FR" dirty="0" smtClean="0">
                <a:solidFill>
                  <a:schemeClr val="bg1"/>
                </a:solidFill>
              </a:rPr>
              <a:t>- CJD non identifié</a:t>
            </a:r>
          </a:p>
          <a:p>
            <a:endParaRPr dirty="0">
              <a:solidFill>
                <a:schemeClr val="bg1"/>
              </a:solidFill>
            </a:endParaRPr>
          </a:p>
          <a:p>
            <a:pPr algn="ctr">
              <a:defRPr b="1">
                <a:solidFill>
                  <a:srgbClr val="FF0000"/>
                </a:solidFill>
              </a:defRPr>
            </a:pPr>
            <a:r>
              <a:rPr lang="fr-FR" dirty="0" smtClean="0">
                <a:solidFill>
                  <a:schemeClr val="bg1"/>
                </a:solidFill>
              </a:rPr>
              <a:t>NPB:</a:t>
            </a:r>
            <a:endParaRPr dirty="0">
              <a:solidFill>
                <a:schemeClr val="bg1"/>
              </a:solidFill>
            </a:endParaRPr>
          </a:p>
          <a:p>
            <a:r>
              <a:rPr lang="fr-FR" dirty="0" smtClean="0">
                <a:solidFill>
                  <a:schemeClr val="bg1"/>
                </a:solidFill>
              </a:rPr>
              <a:t>- Spectateur</a:t>
            </a:r>
            <a:endParaRPr lang="fr-FR" dirty="0">
              <a:solidFill>
                <a:schemeClr val="bg1"/>
              </a:solidFill>
            </a:endParaRPr>
          </a:p>
          <a:p>
            <a:r>
              <a:rPr lang="fr-FR" dirty="0" smtClean="0">
                <a:solidFill>
                  <a:schemeClr val="bg1"/>
                </a:solidFill>
              </a:rPr>
              <a:t>- Statique</a:t>
            </a:r>
            <a:r>
              <a:rPr lang="fr-FR" dirty="0">
                <a:solidFill>
                  <a:schemeClr val="bg1"/>
                </a:solidFill>
              </a:rPr>
              <a:t>, trop proche ou trop loin PB</a:t>
            </a:r>
            <a:endParaRPr dirty="0">
              <a:solidFill>
                <a:schemeClr val="bg1"/>
              </a:solidFill>
            </a:endParaRPr>
          </a:p>
          <a:p>
            <a:endParaRPr dirty="0">
              <a:solidFill>
                <a:schemeClr val="bg1"/>
              </a:solidFill>
            </a:endParaRPr>
          </a:p>
        </p:txBody>
      </p:sp>
      <p:sp>
        <p:nvSpPr>
          <p:cNvPr id="9" name="Shape 1079"/>
          <p:cNvSpPr/>
          <p:nvPr/>
        </p:nvSpPr>
        <p:spPr>
          <a:xfrm>
            <a:off x="6029704" y="1313845"/>
            <a:ext cx="2506523" cy="5419613"/>
          </a:xfrm>
          <a:prstGeom prst="roundRect">
            <a:avLst>
              <a:gd name="adj" fmla="val 16667"/>
            </a:avLst>
          </a:prstGeom>
          <a:solidFill>
            <a:srgbClr val="604A7B"/>
          </a:solidFill>
          <a:ln w="12700">
            <a:miter lim="400000"/>
          </a:ln>
          <a:effectLst>
            <a:outerShdw blurRad="38100" dist="23000" dir="5400000" rotWithShape="0">
              <a:srgbClr val="000000">
                <a:alpha val="35000"/>
              </a:srgbClr>
            </a:outerShdw>
          </a:effectLst>
        </p:spPr>
        <p:txBody>
          <a:bodyPr lIns="45719" rIns="45719" anchor="ctr"/>
          <a:lstStyle/>
          <a:p>
            <a:endParaRPr/>
          </a:p>
        </p:txBody>
      </p:sp>
      <p:sp>
        <p:nvSpPr>
          <p:cNvPr id="10" name="Shape 1080"/>
          <p:cNvSpPr/>
          <p:nvPr/>
        </p:nvSpPr>
        <p:spPr>
          <a:xfrm>
            <a:off x="6103462" y="1340695"/>
            <a:ext cx="2324714" cy="535531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nchor="ctr">
            <a:spAutoFit/>
          </a:bodyPr>
          <a:lstStyle/>
          <a:p>
            <a:pPr algn="ctr">
              <a:defRPr b="1">
                <a:solidFill>
                  <a:srgbClr val="FF0000"/>
                </a:solidFill>
              </a:defRPr>
            </a:pPr>
            <a:r>
              <a:rPr dirty="0" smtClean="0">
                <a:solidFill>
                  <a:srgbClr val="FFFFFF"/>
                </a:solidFill>
              </a:rPr>
              <a:t>ATTENDU</a:t>
            </a:r>
            <a:r>
              <a:rPr lang="fr-FR" dirty="0" smtClean="0">
                <a:solidFill>
                  <a:srgbClr val="FFFFFF"/>
                </a:solidFill>
              </a:rPr>
              <a:t>S    Etape 3</a:t>
            </a:r>
            <a:endParaRPr dirty="0">
              <a:solidFill>
                <a:srgbClr val="FFFFFF"/>
              </a:solidFill>
            </a:endParaRPr>
          </a:p>
          <a:p>
            <a:pPr algn="ctr"/>
            <a:r>
              <a:rPr dirty="0">
                <a:solidFill>
                  <a:srgbClr val="FFFFFF"/>
                </a:solidFill>
              </a:rPr>
              <a:t> </a:t>
            </a:r>
          </a:p>
          <a:p>
            <a:pPr algn="ctr">
              <a:defRPr b="1">
                <a:solidFill>
                  <a:srgbClr val="FF0000"/>
                </a:solidFill>
              </a:defRPr>
            </a:pPr>
            <a:r>
              <a:rPr lang="fr-FR" dirty="0">
                <a:solidFill>
                  <a:srgbClr val="FFFFFF"/>
                </a:solidFill>
              </a:rPr>
              <a:t>Equipe:</a:t>
            </a:r>
          </a:p>
          <a:p>
            <a:r>
              <a:rPr lang="fr-FR" dirty="0" smtClean="0">
                <a:solidFill>
                  <a:schemeClr val="bg1"/>
                </a:solidFill>
              </a:rPr>
              <a:t>Traversée rapide vers cible averse, </a:t>
            </a:r>
            <a:r>
              <a:rPr lang="fr-FR" dirty="0" err="1">
                <a:solidFill>
                  <a:schemeClr val="bg1"/>
                </a:solidFill>
              </a:rPr>
              <a:t>RdF</a:t>
            </a:r>
            <a:r>
              <a:rPr lang="fr-FR" dirty="0">
                <a:solidFill>
                  <a:schemeClr val="bg1"/>
                </a:solidFill>
              </a:rPr>
              <a:t> </a:t>
            </a:r>
            <a:r>
              <a:rPr lang="fr-FR" dirty="0" smtClean="0">
                <a:solidFill>
                  <a:schemeClr val="bg1"/>
                </a:solidFill>
              </a:rPr>
              <a:t>+ attaque</a:t>
            </a:r>
            <a:endParaRPr lang="fr-FR" dirty="0">
              <a:solidFill>
                <a:schemeClr val="bg1"/>
              </a:solidFill>
            </a:endParaRPr>
          </a:p>
          <a:p>
            <a:pPr algn="ctr">
              <a:defRPr b="1">
                <a:solidFill>
                  <a:srgbClr val="FF0000"/>
                </a:solidFill>
              </a:defRPr>
            </a:pPr>
            <a:r>
              <a:rPr lang="fr-FR" dirty="0" smtClean="0">
                <a:solidFill>
                  <a:srgbClr val="FFFFFF"/>
                </a:solidFill>
              </a:rPr>
              <a:t>PB:</a:t>
            </a:r>
          </a:p>
          <a:p>
            <a:r>
              <a:rPr lang="fr-FR" dirty="0" smtClean="0">
                <a:solidFill>
                  <a:schemeClr val="bg1"/>
                </a:solidFill>
              </a:rPr>
              <a:t>- Engagement dans la profondeur peu en largeur</a:t>
            </a:r>
          </a:p>
          <a:p>
            <a:r>
              <a:rPr lang="fr-FR" dirty="0" smtClean="0">
                <a:solidFill>
                  <a:schemeClr val="bg1"/>
                </a:solidFill>
              </a:rPr>
              <a:t>- Choix actions en fonction CJD</a:t>
            </a:r>
            <a:endParaRPr lang="fr-FR" dirty="0">
              <a:solidFill>
                <a:schemeClr val="bg1"/>
              </a:solidFill>
            </a:endParaRPr>
          </a:p>
          <a:p>
            <a:pPr algn="ctr">
              <a:defRPr b="1">
                <a:solidFill>
                  <a:srgbClr val="FF0000"/>
                </a:solidFill>
              </a:defRPr>
            </a:pPr>
            <a:r>
              <a:rPr lang="fr-FR" dirty="0" smtClean="0">
                <a:solidFill>
                  <a:srgbClr val="FFFFFF"/>
                </a:solidFill>
              </a:rPr>
              <a:t>NPB</a:t>
            </a:r>
            <a:r>
              <a:rPr lang="fr-FR" dirty="0">
                <a:solidFill>
                  <a:srgbClr val="FFFFFF"/>
                </a:solidFill>
              </a:rPr>
              <a:t>:</a:t>
            </a:r>
          </a:p>
          <a:p>
            <a:r>
              <a:rPr lang="fr-FR" dirty="0" smtClean="0">
                <a:solidFill>
                  <a:schemeClr val="bg1"/>
                </a:solidFill>
              </a:rPr>
              <a:t>-Courses </a:t>
            </a:r>
            <a:r>
              <a:rPr lang="fr-FR" dirty="0">
                <a:solidFill>
                  <a:schemeClr val="bg1"/>
                </a:solidFill>
              </a:rPr>
              <a:t>dans espaces libres proche PB</a:t>
            </a:r>
          </a:p>
          <a:p>
            <a:r>
              <a:rPr lang="fr-FR" dirty="0" smtClean="0">
                <a:solidFill>
                  <a:schemeClr val="bg1"/>
                </a:solidFill>
              </a:rPr>
              <a:t>-Démarquage </a:t>
            </a:r>
            <a:r>
              <a:rPr lang="fr-FR" dirty="0">
                <a:solidFill>
                  <a:schemeClr val="bg1"/>
                </a:solidFill>
              </a:rPr>
              <a:t>approximatif, zone d’ombre</a:t>
            </a:r>
          </a:p>
          <a:p>
            <a:pPr algn="ctr">
              <a:defRPr b="1">
                <a:solidFill>
                  <a:srgbClr val="FF0000"/>
                </a:solidFill>
              </a:defRPr>
            </a:pPr>
            <a:endParaRPr lang="hr-HR" dirty="0">
              <a:solidFill>
                <a:srgbClr val="FFFFFF"/>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6" name="Group 1096"/>
          <p:cNvGrpSpPr/>
          <p:nvPr/>
        </p:nvGrpSpPr>
        <p:grpSpPr>
          <a:xfrm>
            <a:off x="238589" y="3106388"/>
            <a:ext cx="3541101" cy="3590176"/>
            <a:chOff x="0" y="0"/>
            <a:chExt cx="3541100" cy="3590175"/>
          </a:xfrm>
        </p:grpSpPr>
        <p:sp>
          <p:nvSpPr>
            <p:cNvPr id="1088" name="Shape 1088"/>
            <p:cNvSpPr/>
            <p:nvPr/>
          </p:nvSpPr>
          <p:spPr>
            <a:xfrm rot="10800000">
              <a:off x="1472" y="0"/>
              <a:ext cx="3538157" cy="3588528"/>
            </a:xfrm>
            <a:prstGeom prst="rect">
              <a:avLst/>
            </a:prstGeom>
            <a:solidFill>
              <a:srgbClr val="80E2FF"/>
            </a:solidFill>
            <a:ln w="38100" cap="flat">
              <a:solidFill>
                <a:srgbClr val="FFFFFF"/>
              </a:solidFill>
              <a:prstDash val="solid"/>
              <a:miter lim="800000"/>
            </a:ln>
            <a:effectLst/>
          </p:spPr>
          <p:txBody>
            <a:bodyPr wrap="square" lIns="45719" tIns="45719" rIns="45719" bIns="45719" numCol="1" anchor="ctr">
              <a:noAutofit/>
            </a:bodyPr>
            <a:lstStyle/>
            <a:p>
              <a:endParaRPr/>
            </a:p>
          </p:txBody>
        </p:sp>
        <p:sp>
          <p:nvSpPr>
            <p:cNvPr id="1089" name="Shape 1089"/>
            <p:cNvSpPr/>
            <p:nvPr/>
          </p:nvSpPr>
          <p:spPr>
            <a:xfrm>
              <a:off x="2073736" y="2606497"/>
              <a:ext cx="1018472" cy="9820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090" name="Shape 1090"/>
            <p:cNvSpPr/>
            <p:nvPr/>
          </p:nvSpPr>
          <p:spPr>
            <a:xfrm flipH="1">
              <a:off x="1477666" y="2607813"/>
              <a:ext cx="626978" cy="1"/>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091" name="Shape 1091"/>
            <p:cNvSpPr/>
            <p:nvPr/>
          </p:nvSpPr>
          <p:spPr>
            <a:xfrm flipH="1">
              <a:off x="484215" y="2606497"/>
              <a:ext cx="993452" cy="9820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092" name="Shape 1092"/>
            <p:cNvSpPr/>
            <p:nvPr/>
          </p:nvSpPr>
          <p:spPr>
            <a:xfrm>
              <a:off x="2104643" y="2140198"/>
              <a:ext cx="1436458" cy="14499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sp>
          <p:nvSpPr>
            <p:cNvPr id="1093" name="Shape 1093"/>
            <p:cNvSpPr/>
            <p:nvPr/>
          </p:nvSpPr>
          <p:spPr>
            <a:xfrm flipH="1">
              <a:off x="1436456" y="2141535"/>
              <a:ext cx="582825" cy="1"/>
            </a:xfrm>
            <a:prstGeom prst="line">
              <a:avLst/>
            </a:prstGeom>
            <a:noFill/>
            <a:ln w="31750" cap="flat">
              <a:solidFill>
                <a:srgbClr val="FFFFFF"/>
              </a:solidFill>
              <a:prstDash val="dash"/>
              <a:round/>
            </a:ln>
            <a:effectLst/>
          </p:spPr>
          <p:txBody>
            <a:bodyPr wrap="square" lIns="45719" tIns="45719" rIns="45719" bIns="45719" numCol="1" anchor="t">
              <a:noAutofit/>
            </a:bodyPr>
            <a:lstStyle/>
            <a:p>
              <a:endParaRPr/>
            </a:p>
          </p:txBody>
        </p:sp>
        <p:sp>
          <p:nvSpPr>
            <p:cNvPr id="1094" name="Shape 1094"/>
            <p:cNvSpPr/>
            <p:nvPr/>
          </p:nvSpPr>
          <p:spPr>
            <a:xfrm flipH="1">
              <a:off x="1663110" y="2467765"/>
              <a:ext cx="208993" cy="1"/>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095" name="Shape 1095"/>
            <p:cNvSpPr/>
            <p:nvPr/>
          </p:nvSpPr>
          <p:spPr>
            <a:xfrm flipH="1">
              <a:off x="0" y="2138550"/>
              <a:ext cx="1395247" cy="14499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grpSp>
        <p:nvGrpSpPr>
          <p:cNvPr id="1105" name="Group 1105"/>
          <p:cNvGrpSpPr/>
          <p:nvPr/>
        </p:nvGrpSpPr>
        <p:grpSpPr>
          <a:xfrm>
            <a:off x="246833" y="1162086"/>
            <a:ext cx="3541101" cy="2884626"/>
            <a:chOff x="0" y="0"/>
            <a:chExt cx="3541100" cy="2884624"/>
          </a:xfrm>
        </p:grpSpPr>
        <p:sp>
          <p:nvSpPr>
            <p:cNvPr id="1097" name="Shape 1097"/>
            <p:cNvSpPr/>
            <p:nvPr/>
          </p:nvSpPr>
          <p:spPr>
            <a:xfrm>
              <a:off x="1471" y="1324"/>
              <a:ext cx="3538157" cy="2883301"/>
            </a:xfrm>
            <a:prstGeom prst="rect">
              <a:avLst/>
            </a:prstGeom>
            <a:solidFill>
              <a:srgbClr val="80E2FF"/>
            </a:solidFill>
            <a:ln w="38100" cap="flat">
              <a:solidFill>
                <a:srgbClr val="FFFFFF"/>
              </a:solidFill>
              <a:prstDash val="solid"/>
              <a:miter lim="800000"/>
            </a:ln>
            <a:effectLst/>
          </p:spPr>
          <p:txBody>
            <a:bodyPr wrap="square" lIns="45719" tIns="45719" rIns="45719" bIns="45719" numCol="1" anchor="ctr">
              <a:noAutofit/>
            </a:bodyPr>
            <a:lstStyle/>
            <a:p>
              <a:endParaRPr/>
            </a:p>
          </p:txBody>
        </p:sp>
        <p:sp>
          <p:nvSpPr>
            <p:cNvPr id="1098" name="Shape 1098"/>
            <p:cNvSpPr/>
            <p:nvPr/>
          </p:nvSpPr>
          <p:spPr>
            <a:xfrm rot="10800000">
              <a:off x="448892" y="1323"/>
              <a:ext cx="1018472" cy="789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099" name="Shape 1099"/>
            <p:cNvSpPr/>
            <p:nvPr/>
          </p:nvSpPr>
          <p:spPr>
            <a:xfrm>
              <a:off x="1436456" y="790326"/>
              <a:ext cx="626978" cy="1"/>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100" name="Shape 1100"/>
            <p:cNvSpPr/>
            <p:nvPr/>
          </p:nvSpPr>
          <p:spPr>
            <a:xfrm rot="10800000" flipH="1">
              <a:off x="2063434" y="1323"/>
              <a:ext cx="993451" cy="789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101" name="Shape 1101"/>
            <p:cNvSpPr/>
            <p:nvPr/>
          </p:nvSpPr>
          <p:spPr>
            <a:xfrm rot="10800000">
              <a:off x="0" y="0"/>
              <a:ext cx="1436457" cy="11650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sp>
          <p:nvSpPr>
            <p:cNvPr id="1102" name="Shape 1102"/>
            <p:cNvSpPr/>
            <p:nvPr/>
          </p:nvSpPr>
          <p:spPr>
            <a:xfrm>
              <a:off x="1521819" y="1164970"/>
              <a:ext cx="582825" cy="1"/>
            </a:xfrm>
            <a:prstGeom prst="line">
              <a:avLst/>
            </a:prstGeom>
            <a:noFill/>
            <a:ln w="31750" cap="flat">
              <a:solidFill>
                <a:srgbClr val="FFFFFF"/>
              </a:solidFill>
              <a:prstDash val="dash"/>
              <a:round/>
            </a:ln>
            <a:effectLst/>
          </p:spPr>
          <p:txBody>
            <a:bodyPr wrap="square" lIns="45719" tIns="45719" rIns="45719" bIns="45719" numCol="1" anchor="t">
              <a:noAutofit/>
            </a:bodyPr>
            <a:lstStyle/>
            <a:p>
              <a:endParaRPr/>
            </a:p>
          </p:txBody>
        </p:sp>
        <p:sp>
          <p:nvSpPr>
            <p:cNvPr id="1103" name="Shape 1103"/>
            <p:cNvSpPr/>
            <p:nvPr/>
          </p:nvSpPr>
          <p:spPr>
            <a:xfrm>
              <a:off x="1668997" y="902851"/>
              <a:ext cx="208993" cy="1"/>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104" name="Shape 1104"/>
            <p:cNvSpPr/>
            <p:nvPr/>
          </p:nvSpPr>
          <p:spPr>
            <a:xfrm rot="10800000" flipH="1">
              <a:off x="2145853" y="1323"/>
              <a:ext cx="1395248" cy="1165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grpSp>
        <p:nvGrpSpPr>
          <p:cNvPr id="1108" name="Group 1108"/>
          <p:cNvGrpSpPr/>
          <p:nvPr/>
        </p:nvGrpSpPr>
        <p:grpSpPr>
          <a:xfrm>
            <a:off x="822546" y="2963865"/>
            <a:ext cx="407432" cy="366938"/>
            <a:chOff x="0" y="0"/>
            <a:chExt cx="407431" cy="366936"/>
          </a:xfrm>
        </p:grpSpPr>
        <p:sp>
          <p:nvSpPr>
            <p:cNvPr id="1106" name="Shape 1106"/>
            <p:cNvSpPr/>
            <p:nvPr/>
          </p:nvSpPr>
          <p:spPr>
            <a:xfrm>
              <a:off x="0" y="41511"/>
              <a:ext cx="302266"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07" name="Shape 1107"/>
            <p:cNvSpPr/>
            <p:nvPr/>
          </p:nvSpPr>
          <p:spPr>
            <a:xfrm>
              <a:off x="305195"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11" name="Group 1111"/>
          <p:cNvGrpSpPr/>
          <p:nvPr/>
        </p:nvGrpSpPr>
        <p:grpSpPr>
          <a:xfrm>
            <a:off x="1687696" y="3124862"/>
            <a:ext cx="407433" cy="366938"/>
            <a:chOff x="0" y="0"/>
            <a:chExt cx="407432" cy="366936"/>
          </a:xfrm>
        </p:grpSpPr>
        <p:sp>
          <p:nvSpPr>
            <p:cNvPr id="1109" name="Shape 1109"/>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10" name="Shape 1110"/>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14" name="Group 1114"/>
          <p:cNvGrpSpPr/>
          <p:nvPr/>
        </p:nvGrpSpPr>
        <p:grpSpPr>
          <a:xfrm>
            <a:off x="2639304" y="2258590"/>
            <a:ext cx="407434" cy="366938"/>
            <a:chOff x="0" y="0"/>
            <a:chExt cx="407432" cy="366936"/>
          </a:xfrm>
        </p:grpSpPr>
        <p:sp>
          <p:nvSpPr>
            <p:cNvPr id="1112" name="Shape 1112"/>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13" name="Shape 1113"/>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17" name="Group 1117"/>
          <p:cNvGrpSpPr/>
          <p:nvPr/>
        </p:nvGrpSpPr>
        <p:grpSpPr>
          <a:xfrm>
            <a:off x="3046738" y="3640335"/>
            <a:ext cx="407433" cy="366938"/>
            <a:chOff x="0" y="0"/>
            <a:chExt cx="407432" cy="366936"/>
          </a:xfrm>
        </p:grpSpPr>
        <p:sp>
          <p:nvSpPr>
            <p:cNvPr id="1115" name="Shape 1115"/>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16" name="Shape 1116"/>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20" name="Group 1120"/>
          <p:cNvGrpSpPr/>
          <p:nvPr/>
        </p:nvGrpSpPr>
        <p:grpSpPr>
          <a:xfrm>
            <a:off x="2944501" y="4416871"/>
            <a:ext cx="407433" cy="366938"/>
            <a:chOff x="0" y="0"/>
            <a:chExt cx="407432" cy="366936"/>
          </a:xfrm>
        </p:grpSpPr>
        <p:sp>
          <p:nvSpPr>
            <p:cNvPr id="1118" name="Shape 1118"/>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19" name="Shape 1119"/>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23" name="Group 1123"/>
          <p:cNvGrpSpPr/>
          <p:nvPr/>
        </p:nvGrpSpPr>
        <p:grpSpPr>
          <a:xfrm>
            <a:off x="1242737" y="4847089"/>
            <a:ext cx="407434" cy="366938"/>
            <a:chOff x="0" y="0"/>
            <a:chExt cx="407432" cy="366936"/>
          </a:xfrm>
        </p:grpSpPr>
        <p:sp>
          <p:nvSpPr>
            <p:cNvPr id="1121" name="Shape 1121"/>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22" name="Shape 1122"/>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26" name="Group 1126"/>
          <p:cNvGrpSpPr/>
          <p:nvPr/>
        </p:nvGrpSpPr>
        <p:grpSpPr>
          <a:xfrm>
            <a:off x="1687696" y="4384183"/>
            <a:ext cx="407433" cy="366938"/>
            <a:chOff x="0" y="0"/>
            <a:chExt cx="407432" cy="366936"/>
          </a:xfrm>
        </p:grpSpPr>
        <p:sp>
          <p:nvSpPr>
            <p:cNvPr id="1124" name="Shape 1124"/>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25" name="Shape 1125"/>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29" name="Group 1129"/>
          <p:cNvGrpSpPr/>
          <p:nvPr/>
        </p:nvGrpSpPr>
        <p:grpSpPr>
          <a:xfrm>
            <a:off x="2944501" y="5058214"/>
            <a:ext cx="407433" cy="366938"/>
            <a:chOff x="0" y="0"/>
            <a:chExt cx="407432" cy="366936"/>
          </a:xfrm>
        </p:grpSpPr>
        <p:sp>
          <p:nvSpPr>
            <p:cNvPr id="1127" name="Shape 1127"/>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28" name="Shape 1128"/>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32" name="Group 1132"/>
          <p:cNvGrpSpPr/>
          <p:nvPr/>
        </p:nvGrpSpPr>
        <p:grpSpPr>
          <a:xfrm>
            <a:off x="1058047" y="3457319"/>
            <a:ext cx="407433" cy="366938"/>
            <a:chOff x="0" y="0"/>
            <a:chExt cx="407432" cy="366936"/>
          </a:xfrm>
        </p:grpSpPr>
        <p:sp>
          <p:nvSpPr>
            <p:cNvPr id="1130" name="Shape 1130"/>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31" name="Shape 1131"/>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grpSp>
        <p:nvGrpSpPr>
          <p:cNvPr id="1135" name="Group 1135"/>
          <p:cNvGrpSpPr/>
          <p:nvPr/>
        </p:nvGrpSpPr>
        <p:grpSpPr>
          <a:xfrm>
            <a:off x="512202" y="2705092"/>
            <a:ext cx="407433" cy="366938"/>
            <a:chOff x="0" y="0"/>
            <a:chExt cx="407432" cy="366936"/>
          </a:xfrm>
        </p:grpSpPr>
        <p:sp>
          <p:nvSpPr>
            <p:cNvPr id="1133" name="Shape 1133"/>
            <p:cNvSpPr/>
            <p:nvPr/>
          </p:nvSpPr>
          <p:spPr>
            <a:xfrm>
              <a:off x="-1" y="41511"/>
              <a:ext cx="302267" cy="3254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1134" name="Shape 1134"/>
            <p:cNvSpPr/>
            <p:nvPr/>
          </p:nvSpPr>
          <p:spPr>
            <a:xfrm>
              <a:off x="305196" y="0"/>
              <a:ext cx="102237" cy="216158"/>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sp>
        <p:nvSpPr>
          <p:cNvPr id="1136" name="Shape 1136"/>
          <p:cNvSpPr/>
          <p:nvPr/>
        </p:nvSpPr>
        <p:spPr>
          <a:xfrm>
            <a:off x="469337" y="3521531"/>
            <a:ext cx="72476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b="1"/>
            </a:lvl1pPr>
          </a:lstStyle>
          <a:p>
            <a:r>
              <a:t>E</a:t>
            </a:r>
          </a:p>
        </p:txBody>
      </p:sp>
      <p:sp>
        <p:nvSpPr>
          <p:cNvPr id="1137" name="Shape 1137"/>
          <p:cNvSpPr/>
          <p:nvPr/>
        </p:nvSpPr>
        <p:spPr>
          <a:xfrm rot="5400000">
            <a:off x="1879032" y="812160"/>
            <a:ext cx="179654" cy="879507"/>
          </a:xfrm>
          <a:prstGeom prst="rect">
            <a:avLst/>
          </a:prstGeom>
          <a:solidFill>
            <a:srgbClr val="FFFFFF"/>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1138" name="Shape 1138"/>
          <p:cNvSpPr/>
          <p:nvPr/>
        </p:nvSpPr>
        <p:spPr>
          <a:xfrm rot="5400000">
            <a:off x="1851213" y="6096422"/>
            <a:ext cx="179654" cy="879504"/>
          </a:xfrm>
          <a:prstGeom prst="rect">
            <a:avLst/>
          </a:prstGeom>
          <a:solidFill>
            <a:srgbClr val="FFFFFF"/>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1139" name="image5.gif" descr="ball8"/>
          <p:cNvPicPr>
            <a:picLocks/>
          </p:cNvPicPr>
          <p:nvPr/>
        </p:nvPicPr>
        <p:blipFill>
          <a:blip r:embed="rId3">
            <a:extLst/>
          </a:blip>
          <a:stretch>
            <a:fillRect/>
          </a:stretch>
        </p:blipFill>
        <p:spPr>
          <a:xfrm>
            <a:off x="174701" y="111770"/>
            <a:ext cx="883346" cy="883347"/>
          </a:xfrm>
          <a:prstGeom prst="rect">
            <a:avLst/>
          </a:prstGeom>
          <a:ln w="12700">
            <a:miter lim="400000"/>
          </a:ln>
        </p:spPr>
      </p:pic>
      <p:grpSp>
        <p:nvGrpSpPr>
          <p:cNvPr id="1161" name="Group 1161"/>
          <p:cNvGrpSpPr/>
          <p:nvPr/>
        </p:nvGrpSpPr>
        <p:grpSpPr>
          <a:xfrm>
            <a:off x="7050222" y="121156"/>
            <a:ext cx="2029777" cy="1119571"/>
            <a:chOff x="0" y="0"/>
            <a:chExt cx="2029775" cy="1119570"/>
          </a:xfrm>
        </p:grpSpPr>
        <p:grpSp>
          <p:nvGrpSpPr>
            <p:cNvPr id="1158" name="Group 1158"/>
            <p:cNvGrpSpPr/>
            <p:nvPr/>
          </p:nvGrpSpPr>
          <p:grpSpPr>
            <a:xfrm>
              <a:off x="0" y="-1"/>
              <a:ext cx="2029777" cy="1119571"/>
              <a:chOff x="0" y="0"/>
              <a:chExt cx="2029775" cy="1119570"/>
            </a:xfrm>
          </p:grpSpPr>
          <p:grpSp>
            <p:nvGrpSpPr>
              <p:cNvPr id="1148" name="Group 1148"/>
              <p:cNvGrpSpPr/>
              <p:nvPr/>
            </p:nvGrpSpPr>
            <p:grpSpPr>
              <a:xfrm>
                <a:off x="1014887" y="0"/>
                <a:ext cx="1014889" cy="1119571"/>
                <a:chOff x="0" y="0"/>
                <a:chExt cx="1014888" cy="1119570"/>
              </a:xfrm>
            </p:grpSpPr>
            <p:sp>
              <p:nvSpPr>
                <p:cNvPr id="1140" name="Shape 1140"/>
                <p:cNvSpPr/>
                <p:nvPr/>
              </p:nvSpPr>
              <p:spPr>
                <a:xfrm rot="5400000">
                  <a:off x="-52108" y="52573"/>
                  <a:ext cx="1118640" cy="1014424"/>
                </a:xfrm>
                <a:prstGeom prst="rect">
                  <a:avLst/>
                </a:prstGeom>
                <a:solidFill>
                  <a:srgbClr val="7BD8F5"/>
                </a:solidFill>
                <a:ln w="38100" cap="flat">
                  <a:solidFill>
                    <a:srgbClr val="FFFFFF"/>
                  </a:solidFill>
                  <a:prstDash val="solid"/>
                  <a:miter lim="800000"/>
                </a:ln>
                <a:effectLst/>
              </p:spPr>
              <p:txBody>
                <a:bodyPr wrap="square" lIns="45719" tIns="45719" rIns="45719" bIns="45719" numCol="1" anchor="ctr">
                  <a:noAutofit/>
                </a:bodyPr>
                <a:lstStyle/>
                <a:p>
                  <a:endParaRPr/>
                </a:p>
              </p:txBody>
            </p:sp>
            <p:sp>
              <p:nvSpPr>
                <p:cNvPr id="1141" name="Shape 1141"/>
                <p:cNvSpPr/>
                <p:nvPr/>
              </p:nvSpPr>
              <p:spPr>
                <a:xfrm rot="16200000">
                  <a:off x="714618" y="164123"/>
                  <a:ext cx="322005" cy="2776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142" name="Shape 1142"/>
                <p:cNvSpPr/>
                <p:nvPr/>
              </p:nvSpPr>
              <p:spPr>
                <a:xfrm>
                  <a:off x="737465" y="454791"/>
                  <a:ext cx="1" cy="198229"/>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143" name="Shape 1143"/>
                <p:cNvSpPr/>
                <p:nvPr/>
              </p:nvSpPr>
              <p:spPr>
                <a:xfrm rot="16200000" flipH="1">
                  <a:off x="718573" y="670628"/>
                  <a:ext cx="314095" cy="277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144" name="Shape 1144"/>
                <p:cNvSpPr/>
                <p:nvPr/>
              </p:nvSpPr>
              <p:spPr>
                <a:xfrm rot="16200000">
                  <a:off x="582867" y="22134"/>
                  <a:ext cx="454157" cy="409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sp>
              <p:nvSpPr>
                <p:cNvPr id="1145" name="Shape 1145"/>
                <p:cNvSpPr/>
                <p:nvPr/>
              </p:nvSpPr>
              <p:spPr>
                <a:xfrm>
                  <a:off x="605655" y="481780"/>
                  <a:ext cx="1" cy="184269"/>
                </a:xfrm>
                <a:prstGeom prst="line">
                  <a:avLst/>
                </a:prstGeom>
                <a:noFill/>
                <a:ln w="31750" cap="flat">
                  <a:solidFill>
                    <a:srgbClr val="FFFFFF"/>
                  </a:solidFill>
                  <a:prstDash val="dash"/>
                  <a:round/>
                </a:ln>
                <a:effectLst/>
              </p:spPr>
              <p:txBody>
                <a:bodyPr wrap="square" lIns="45719" tIns="45719" rIns="45719" bIns="45719" numCol="1" anchor="t">
                  <a:noAutofit/>
                </a:bodyPr>
                <a:lstStyle/>
                <a:p>
                  <a:endParaRPr/>
                </a:p>
              </p:txBody>
            </p:sp>
            <p:sp>
              <p:nvSpPr>
                <p:cNvPr id="1146" name="Shape 1146"/>
                <p:cNvSpPr/>
                <p:nvPr/>
              </p:nvSpPr>
              <p:spPr>
                <a:xfrm>
                  <a:off x="697876" y="528312"/>
                  <a:ext cx="1" cy="66077"/>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147" name="Shape 1147"/>
                <p:cNvSpPr/>
                <p:nvPr/>
              </p:nvSpPr>
              <p:spPr>
                <a:xfrm rot="16200000" flipH="1">
                  <a:off x="588915" y="694062"/>
                  <a:ext cx="441129" cy="409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grpSp>
            <p:nvGrpSpPr>
              <p:cNvPr id="1157" name="Group 1157"/>
              <p:cNvGrpSpPr/>
              <p:nvPr/>
            </p:nvGrpSpPr>
            <p:grpSpPr>
              <a:xfrm>
                <a:off x="-1" y="0"/>
                <a:ext cx="1014889" cy="1119571"/>
                <a:chOff x="0" y="0"/>
                <a:chExt cx="1014887" cy="1119570"/>
              </a:xfrm>
            </p:grpSpPr>
            <p:sp>
              <p:nvSpPr>
                <p:cNvPr id="1149" name="Shape 1149"/>
                <p:cNvSpPr/>
                <p:nvPr/>
              </p:nvSpPr>
              <p:spPr>
                <a:xfrm rot="16200000">
                  <a:off x="-51643" y="52574"/>
                  <a:ext cx="1118640" cy="1014423"/>
                </a:xfrm>
                <a:prstGeom prst="rect">
                  <a:avLst/>
                </a:prstGeom>
                <a:solidFill>
                  <a:srgbClr val="7BD8F5"/>
                </a:solidFill>
                <a:ln w="38100" cap="flat">
                  <a:solidFill>
                    <a:srgbClr val="FFFFFF"/>
                  </a:solidFill>
                  <a:prstDash val="solid"/>
                  <a:miter lim="800000"/>
                </a:ln>
                <a:effectLst/>
              </p:spPr>
              <p:txBody>
                <a:bodyPr wrap="square" lIns="45719" tIns="45719" rIns="45719" bIns="45719" numCol="1" anchor="ctr">
                  <a:noAutofit/>
                </a:bodyPr>
                <a:lstStyle/>
                <a:p>
                  <a:endParaRPr/>
                </a:p>
              </p:txBody>
            </p:sp>
            <p:sp>
              <p:nvSpPr>
                <p:cNvPr id="1150" name="Shape 1150"/>
                <p:cNvSpPr/>
                <p:nvPr/>
              </p:nvSpPr>
              <p:spPr>
                <a:xfrm rot="5400000">
                  <a:off x="-21734" y="677841"/>
                  <a:ext cx="322005" cy="2776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151" name="Shape 1151"/>
                <p:cNvSpPr/>
                <p:nvPr/>
              </p:nvSpPr>
              <p:spPr>
                <a:xfrm flipV="1">
                  <a:off x="277422" y="467820"/>
                  <a:ext cx="1" cy="198229"/>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152" name="Shape 1152"/>
                <p:cNvSpPr/>
                <p:nvPr/>
              </p:nvSpPr>
              <p:spPr>
                <a:xfrm rot="5400000" flipH="1">
                  <a:off x="-17779" y="171336"/>
                  <a:ext cx="314095" cy="2776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sp>
              <p:nvSpPr>
                <p:cNvPr id="1153" name="Shape 1153"/>
                <p:cNvSpPr/>
                <p:nvPr/>
              </p:nvSpPr>
              <p:spPr>
                <a:xfrm rot="5400000">
                  <a:off x="-22135" y="687548"/>
                  <a:ext cx="454157" cy="4098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sp>
              <p:nvSpPr>
                <p:cNvPr id="1154" name="Shape 1154"/>
                <p:cNvSpPr/>
                <p:nvPr/>
              </p:nvSpPr>
              <p:spPr>
                <a:xfrm flipV="1">
                  <a:off x="409232" y="454791"/>
                  <a:ext cx="1" cy="184269"/>
                </a:xfrm>
                <a:prstGeom prst="line">
                  <a:avLst/>
                </a:prstGeom>
                <a:noFill/>
                <a:ln w="31750" cap="flat">
                  <a:solidFill>
                    <a:srgbClr val="FFFFFF"/>
                  </a:solidFill>
                  <a:prstDash val="dash"/>
                  <a:round/>
                </a:ln>
                <a:effectLst/>
              </p:spPr>
              <p:txBody>
                <a:bodyPr wrap="square" lIns="45719" tIns="45719" rIns="45719" bIns="45719" numCol="1" anchor="t">
                  <a:noAutofit/>
                </a:bodyPr>
                <a:lstStyle/>
                <a:p>
                  <a:endParaRPr/>
                </a:p>
              </p:txBody>
            </p:sp>
            <p:sp>
              <p:nvSpPr>
                <p:cNvPr id="1155" name="Shape 1155"/>
                <p:cNvSpPr/>
                <p:nvPr/>
              </p:nvSpPr>
              <p:spPr>
                <a:xfrm flipV="1">
                  <a:off x="317012" y="526451"/>
                  <a:ext cx="1" cy="66077"/>
                </a:xfrm>
                <a:prstGeom prst="line">
                  <a:avLst/>
                </a:prstGeom>
                <a:noFill/>
                <a:ln w="31750" cap="flat">
                  <a:solidFill>
                    <a:srgbClr val="FFFFFF"/>
                  </a:solidFill>
                  <a:prstDash val="solid"/>
                  <a:round/>
                </a:ln>
                <a:effectLst/>
              </p:spPr>
              <p:txBody>
                <a:bodyPr wrap="square" lIns="45719" tIns="45719" rIns="45719" bIns="45719" numCol="1" anchor="t">
                  <a:noAutofit/>
                </a:bodyPr>
                <a:lstStyle/>
                <a:p>
                  <a:endParaRPr/>
                </a:p>
              </p:txBody>
            </p:sp>
            <p:sp>
              <p:nvSpPr>
                <p:cNvPr id="1156" name="Shape 1156"/>
                <p:cNvSpPr/>
                <p:nvPr/>
              </p:nvSpPr>
              <p:spPr>
                <a:xfrm rot="5400000" flipH="1">
                  <a:off x="-15155" y="15620"/>
                  <a:ext cx="441128" cy="409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grpSp>
        <p:sp>
          <p:nvSpPr>
            <p:cNvPr id="1159" name="Shape 1159"/>
            <p:cNvSpPr/>
            <p:nvPr/>
          </p:nvSpPr>
          <p:spPr>
            <a:xfrm>
              <a:off x="11790" y="432286"/>
              <a:ext cx="52448" cy="223356"/>
            </a:xfrm>
            <a:prstGeom prst="rect">
              <a:avLst/>
            </a:prstGeom>
            <a:solidFill>
              <a:srgbClr val="FFFFFF"/>
            </a:solidFill>
            <a:ln w="9525" cap="flat">
              <a:solidFill>
                <a:srgbClr val="FFFFF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60" name="Shape 1160"/>
            <p:cNvSpPr/>
            <p:nvPr/>
          </p:nvSpPr>
          <p:spPr>
            <a:xfrm>
              <a:off x="1976862" y="432286"/>
              <a:ext cx="52448" cy="223356"/>
            </a:xfrm>
            <a:prstGeom prst="rect">
              <a:avLst/>
            </a:prstGeom>
            <a:solidFill>
              <a:srgbClr val="FFFFFF"/>
            </a:solidFill>
            <a:ln w="9525" cap="flat">
              <a:solidFill>
                <a:srgbClr val="FFFFFF"/>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grpSp>
      <p:sp>
        <p:nvSpPr>
          <p:cNvPr id="1162" name="Shape 1162"/>
          <p:cNvSpPr/>
          <p:nvPr/>
        </p:nvSpPr>
        <p:spPr>
          <a:xfrm>
            <a:off x="1242737" y="51695"/>
            <a:ext cx="5685399" cy="713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FF0000"/>
                </a:solidFill>
              </a:defRPr>
            </a:pPr>
            <a:r>
              <a:rPr b="1" dirty="0">
                <a:solidFill>
                  <a:schemeClr val="accent1"/>
                </a:solidFill>
              </a:rPr>
              <a:t>Echauffement: Jack a dit…</a:t>
            </a:r>
          </a:p>
        </p:txBody>
      </p:sp>
      <p:sp>
        <p:nvSpPr>
          <p:cNvPr id="1163" name="Shape 1163"/>
          <p:cNvSpPr/>
          <p:nvPr/>
        </p:nvSpPr>
        <p:spPr>
          <a:xfrm>
            <a:off x="3855734" y="1335061"/>
            <a:ext cx="8893176"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600" b="1" u="sng">
                <a:latin typeface="Trebuchet MS"/>
                <a:ea typeface="Trebuchet MS"/>
                <a:cs typeface="Trebuchet MS"/>
                <a:sym typeface="Trebuchet MS"/>
              </a:defRPr>
            </a:pPr>
            <a:r>
              <a:t>Objectif:</a:t>
            </a:r>
            <a:r>
              <a:rPr u="none"/>
              <a:t> </a:t>
            </a:r>
            <a:r>
              <a:rPr b="0" u="none"/>
              <a:t>Développer les pouvoirs moteurs du PB par la </a:t>
            </a:r>
            <a:endParaRPr>
              <a:latin typeface="Arial"/>
              <a:ea typeface="Arial"/>
              <a:cs typeface="Arial"/>
              <a:sym typeface="Arial"/>
            </a:endParaRPr>
          </a:p>
          <a:p>
            <a:pPr>
              <a:defRPr sz="1600">
                <a:latin typeface="Trebuchet MS"/>
                <a:ea typeface="Trebuchet MS"/>
                <a:cs typeface="Trebuchet MS"/>
                <a:sym typeface="Trebuchet MS"/>
              </a:defRPr>
            </a:pPr>
            <a:r>
              <a:t>manipulation du ballon</a:t>
            </a:r>
          </a:p>
          <a:p>
            <a:pPr>
              <a:defRPr sz="1600" b="1" u="sng">
                <a:latin typeface="Trebuchet MS"/>
                <a:ea typeface="Trebuchet MS"/>
                <a:cs typeface="Trebuchet MS"/>
                <a:sym typeface="Trebuchet MS"/>
              </a:defRPr>
            </a:pPr>
            <a:r>
              <a:t>But:</a:t>
            </a:r>
            <a:r>
              <a:rPr b="0" u="none"/>
              <a:t> Respecter les consignes sans perdre sa balle ni se </a:t>
            </a:r>
          </a:p>
          <a:p>
            <a:pPr>
              <a:defRPr sz="1600">
                <a:latin typeface="Trebuchet MS"/>
                <a:ea typeface="Trebuchet MS"/>
                <a:cs typeface="Trebuchet MS"/>
                <a:sym typeface="Trebuchet MS"/>
              </a:defRPr>
            </a:pPr>
            <a:r>
              <a:t>tromper</a:t>
            </a:r>
          </a:p>
        </p:txBody>
      </p:sp>
      <p:sp>
        <p:nvSpPr>
          <p:cNvPr id="1164" name="Shape 1164"/>
          <p:cNvSpPr/>
          <p:nvPr/>
        </p:nvSpPr>
        <p:spPr>
          <a:xfrm>
            <a:off x="4553791" y="2332814"/>
            <a:ext cx="4248151" cy="40318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defRPr b="1" u="sng">
                <a:latin typeface="Trebuchet MS"/>
                <a:ea typeface="Trebuchet MS"/>
                <a:cs typeface="Trebuchet MS"/>
                <a:sym typeface="Trebuchet MS"/>
              </a:defRPr>
            </a:pPr>
            <a:r>
              <a:rPr dirty="0"/>
              <a:t>Légende:</a:t>
            </a:r>
            <a:r>
              <a:rPr b="0" u="none" dirty="0"/>
              <a:t>  </a:t>
            </a:r>
            <a:r>
              <a:rPr sz="1400" b="0" u="none" dirty="0"/>
              <a:t>E enseignant; PB avec ballon</a:t>
            </a:r>
            <a:endParaRPr dirty="0">
              <a:latin typeface="Arial"/>
              <a:ea typeface="Arial"/>
              <a:cs typeface="Arial"/>
              <a:sym typeface="Arial"/>
            </a:endParaRPr>
          </a:p>
          <a:p>
            <a:pPr>
              <a:spcBef>
                <a:spcPts val="1000"/>
              </a:spcBef>
              <a:defRPr b="1" u="sng">
                <a:latin typeface="Trebuchet MS"/>
                <a:ea typeface="Trebuchet MS"/>
                <a:cs typeface="Trebuchet MS"/>
                <a:sym typeface="Trebuchet MS"/>
              </a:defRPr>
            </a:pPr>
            <a:r>
              <a:rPr dirty="0"/>
              <a:t>Consignes:</a:t>
            </a:r>
            <a:r>
              <a:rPr u="none" dirty="0"/>
              <a:t> </a:t>
            </a:r>
            <a:r>
              <a:rPr sz="1400" b="0" u="none" dirty="0"/>
              <a:t>Les PB doivent se déplacer en dribble et effectuer les consignes lorsqu’elles sont précédées de la phrase « Jack a dit »</a:t>
            </a:r>
            <a:endParaRPr dirty="0">
              <a:latin typeface="Arial"/>
              <a:ea typeface="Arial"/>
              <a:cs typeface="Arial"/>
              <a:sym typeface="Arial"/>
            </a:endParaRPr>
          </a:p>
          <a:p>
            <a:pPr>
              <a:spcBef>
                <a:spcPts val="1000"/>
              </a:spcBef>
              <a:defRPr b="1" u="sng">
                <a:latin typeface="Trebuchet MS"/>
                <a:ea typeface="Trebuchet MS"/>
                <a:cs typeface="Trebuchet MS"/>
                <a:sym typeface="Trebuchet MS"/>
              </a:defRPr>
            </a:pPr>
            <a:r>
              <a:rPr dirty="0"/>
              <a:t>Critères Réussite: </a:t>
            </a:r>
            <a:r>
              <a:rPr sz="1400" b="0" u="none" dirty="0"/>
              <a:t>Ne pas perdre sa balle, respecter toutes les consignes sans se tromper le plus vite possible.</a:t>
            </a:r>
            <a:endParaRPr dirty="0">
              <a:latin typeface="Arial"/>
              <a:ea typeface="Arial"/>
              <a:cs typeface="Arial"/>
              <a:sym typeface="Arial"/>
            </a:endParaRPr>
          </a:p>
          <a:p>
            <a:pPr>
              <a:spcBef>
                <a:spcPts val="1000"/>
              </a:spcBef>
              <a:defRPr b="1" u="sng">
                <a:latin typeface="Trebuchet MS"/>
                <a:ea typeface="Trebuchet MS"/>
                <a:cs typeface="Trebuchet MS"/>
                <a:sym typeface="Trebuchet MS"/>
              </a:defRPr>
            </a:pPr>
            <a:r>
              <a:rPr dirty="0"/>
              <a:t>Remédiations:</a:t>
            </a:r>
            <a:endParaRPr dirty="0">
              <a:latin typeface="Arial"/>
              <a:ea typeface="Arial"/>
              <a:cs typeface="Arial"/>
              <a:sym typeface="Arial"/>
            </a:endParaRPr>
          </a:p>
          <a:p>
            <a:pPr>
              <a:spcBef>
                <a:spcPts val="900"/>
              </a:spcBef>
              <a:defRPr sz="1600" b="1" u="sng">
                <a:latin typeface="Trebuchet MS"/>
                <a:ea typeface="Trebuchet MS"/>
                <a:cs typeface="Trebuchet MS"/>
                <a:sym typeface="Trebuchet MS"/>
              </a:defRPr>
            </a:pPr>
            <a:r>
              <a:rPr dirty="0"/>
              <a:t>Simplification :</a:t>
            </a:r>
            <a:r>
              <a:rPr sz="1400" b="0" u="none" dirty="0"/>
              <a:t> Consignes avec coordination simple ; arrêter le dribble pendant la </a:t>
            </a:r>
            <a:r>
              <a:rPr sz="1400" b="0" u="none" dirty="0" smtClean="0"/>
              <a:t>consigne</a:t>
            </a:r>
            <a:r>
              <a:rPr lang="fr-FR" sz="1400" b="0" u="none" dirty="0" smtClean="0"/>
              <a:t>; agrandir le terrain de jeu</a:t>
            </a:r>
            <a:endParaRPr dirty="0">
              <a:latin typeface="Arial"/>
              <a:ea typeface="Arial"/>
              <a:cs typeface="Arial"/>
              <a:sym typeface="Arial"/>
            </a:endParaRPr>
          </a:p>
          <a:p>
            <a:pPr>
              <a:spcBef>
                <a:spcPts val="900"/>
              </a:spcBef>
              <a:defRPr sz="1600" b="1" u="sng">
                <a:latin typeface="Trebuchet MS"/>
                <a:ea typeface="Trebuchet MS"/>
                <a:cs typeface="Trebuchet MS"/>
                <a:sym typeface="Trebuchet MS"/>
              </a:defRPr>
            </a:pPr>
            <a:r>
              <a:rPr dirty="0"/>
              <a:t>Complexification :</a:t>
            </a:r>
            <a:r>
              <a:rPr sz="1400" b="0" u="none" dirty="0"/>
              <a:t> Diminuer la taille du terrain (+ grande densité de joueurs) ; accélérer les consignes; varier les </a:t>
            </a:r>
            <a:r>
              <a:rPr sz="1400" b="0" u="none" dirty="0" smtClean="0"/>
              <a:t>coordinations</a:t>
            </a:r>
            <a:endParaRPr dirty="0">
              <a:latin typeface="Arial"/>
              <a:ea typeface="Arial"/>
              <a:cs typeface="Arial"/>
              <a:sym typeface="Arial"/>
            </a:endParaRPr>
          </a:p>
        </p:txBody>
      </p:sp>
      <p:sp>
        <p:nvSpPr>
          <p:cNvPr id="1169" name="Shape 11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C -0.002250 -0.009030 -0.003990 -0.016200 -0.006940 -0.024070 C -0.007640 -0.025930 -0.007460 -0.028470 -0.008330 -0.029630 C -0.009370 -0.031020 -0.011280 -0.030790 -0.012500 -0.031480 C -0.013280 -0.032060 -0.013975 -0.032698 -0.014647 -0.033335 C -0.015320 -0.033972 -0.015970 -0.034610 -0.016660 -0.035190 C -0.030375 -0.033800 -0.035715 -0.034087 -0.037388 -0.029717 C -0.039060 -0.025347 -0.037065 -0.016320 -0.036110 0.003700 C -0.037410 0.008565 -0.037452 0.009665 -0.038364 0.010620 C -0.039275 0.011575 -0.041055 0.012385 -0.045830 0.016670 C -0.053295 0.023150 -0.061150 0.026505 -0.069114 0.029571 C -0.077078 0.032638 -0.085150 0.035415 -0.093050 0.040740 C -0.096090 0.046645 -0.098695 0.051448 -0.100800 0.056539 C -0.102905 0.061630 -0.104510 0.067010 -0.105550 0.074070 C -0.104685 0.082870 -0.104208 0.088310 -0.102276 0.092302 C -0.100345 0.096295 -0.096960 0.098840 -0.090280 0.101850 C -0.086890 0.106365 -0.081985 0.110070 -0.076734 0.112877 C -0.071482 0.115685 -0.065885 0.117595 -0.061110 0.118520 C -0.060415 0.118750 -0.059762 0.119212 -0.059089 0.119618 C -0.058415 0.120022 -0.057720 0.120370 -0.056940 0.120370 C -0.047825 0.119560 -0.043702 0.119560 -0.041143 0.117911 C -0.038582 0.116262 -0.037585 0.112965 -0.034720 0.105560 C -0.034460 0.104630 -0.034372 0.103530 -0.034220 0.102518 C -0.034068 0.101505 -0.033850 0.100580 -0.033330 0.100000 C -0.032115 0.098265 -0.030510 0.097398 -0.028796 0.096702 C -0.027082 0.096008 -0.025260 0.095485 -0.023610 0.094440 C -0.009375 0.095250 -0.001605 0.092878 0.003235 0.093572 C 0.008075 0.094267 0.009985 0.098030 0.012500 0.111110 C 0.012330 0.112960 0.012505 0.119152 0.012115 0.125721 C 0.011725 0.132290 0.010770 0.139235 0.008340 0.142590 C 0.007815 0.143170 0.007075 0.143402 0.006315 0.143605 C 0.005555 0.143808 0.004775 0.143980 0.004170 0.144440 C 0.001565 0.146065 -0.001082 0.147745 -0.003665 0.149569 C -0.006247 0.151393 -0.008765 0.153360 -0.011110 0.155560 C -0.013455 0.157525 -0.015277 0.159665 -0.017165 0.161632 C -0.019053 0.163600 -0.021005 0.165395 -0.023610 0.166670 C -0.024305 0.167595 -0.024955 0.168578 -0.025627 0.169531 C -0.026300 0.170485 -0.026995 0.171410 -0.027780 0.172220 C -0.028645 0.172915 -0.029730 0.173263 -0.030750 0.173726 C -0.031770 0.174190 -0.032725 0.174770 -0.033330 0.175930 C -0.034285 0.177435 -0.034762 0.179285 -0.035110 0.181223 C -0.035457 0.183160 -0.035675 0.185185 -0.036110 0.187040 C -0.036370 0.187965 -0.036717 0.189353 -0.037000 0.190509 C -0.037282 0.191665 -0.037500 0.192590 -0.037500 0.192590 C -0.037325 0.194675 -0.036978 0.197918 -0.036674 0.200639 C -0.036370 0.203360 -0.036110 0.205560 -0.036110 0.205560" pathEditMode="relative">
                                      <p:cBhvr>
                                        <p:cTn id="6" dur="5000" fill="hold"/>
                                        <p:tgtEl>
                                          <p:spTgt spid="1111"/>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C 0.004945 -0.001040 0.006810 -0.001850 0.008416 -0.001995 C 0.010022 -0.002140 0.011370 -0.001620 0.015280 0.000000 C 0.016665 0.000460 0.018748 0.001385 0.020484 0.002195 C 0.022220 0.003005 0.023610 0.003700 0.023610 0.003700 C 0.029160 0.011110 0.033680 0.013890 0.037500 0.024070 C 0.038370 0.026390 0.039410 0.028700 0.040280 0.031480 C 0.040800 0.033215 0.041492 0.035992 0.042055 0.038336 C 0.042618 0.040680 0.043050 0.042590 0.043050 0.042590 C 0.042790 0.046525 0.042618 0.050517 0.042423 0.054540 C 0.042227 0.058563 0.042010 0.062615 0.041660 0.066670 C 0.041230 0.070605 0.040015 0.073787 0.038474 0.076709 C 0.036933 0.079630 0.035065 0.082290 0.033330 0.085180 C 0.029075 0.091895 0.024430 0.095137 0.019352 0.097395 C 0.014275 0.099653 0.008765 0.100925 0.002780 0.103700 C 0.000870 0.103355 -0.001040 0.103298 -0.002908 0.103124 C -0.004775 0.102950 -0.006600 0.102660 -0.008340 0.101850 C -0.009295 0.101385 -0.009902 0.100227 -0.010488 0.099070 C -0.011072 0.097912 -0.011635 0.096755 -0.012500 0.096290 C -0.015020 0.094790 -0.018190 0.093980 -0.021402 0.093256 C -0.024615 0.092532 -0.027870 0.091895 -0.030560 0.090740 C -0.043060 0.091550 -0.048920 0.091492 -0.053760 0.092650 C -0.058600 0.093808 -0.062420 0.096180 -0.070840 0.101850 C -0.072660 0.105320 -0.074743 0.107807 -0.076891 0.110267 C -0.079040 0.112727 -0.081255 0.115160 -0.083340 0.118520 C -0.084900 0.120835 -0.085853 0.122975 -0.086633 0.125317 C -0.087413 0.127660 -0.088020 0.130205 -0.088890 0.133330 C -0.098615 0.132985 -0.108380 0.133217 -0.118123 0.133189 C -0.127865 0.133160 -0.137585 0.132870 -0.147220 0.131480 C -0.149740 0.131015 -0.151130 0.126385 -0.151890 0.121871 C -0.152650 0.117358 -0.152780 0.112960 -0.152780 0.112960 C -0.153650 0.102540 -0.155560 0.075230 -0.159720 0.066670 C -0.166500 0.053010 -0.175180 0.044210 -0.183340 0.033330" pathEditMode="relative">
                                      <p:cBhvr>
                                        <p:cTn id="9" dur="5000" fill="hold"/>
                                        <p:tgtEl>
                                          <p:spTgt spid="1114"/>
                                        </p:tgtEl>
                                        <p:attrNameLst>
                                          <p:attrName>ppt_x</p:attrName>
                                          <p:attrName>ppt_y</p:attrName>
                                        </p:attrNameLst>
                                      </p:cBhvr>
                                    </p:animMotion>
                                  </p:childTnLst>
                                </p:cTn>
                              </p:par>
                            </p:childTnLst>
                          </p:cTn>
                        </p:par>
                        <p:par>
                          <p:cTn id="10" fill="hold">
                            <p:stCondLst>
                              <p:cond delay="0"/>
                            </p:stCondLst>
                            <p:childTnLst>
                              <p:par>
                                <p:cTn id="11" presetID="-1" presetClass="path" presetSubtype="0" accel="50000" decel="50000" fill="hold" nodeType="withEffect">
                                  <p:stCondLst>
                                    <p:cond delay="0"/>
                                  </p:stCondLst>
                                  <p:childTnLst>
                                    <p:animMotion origin="layout" path="M 0.000000 0.000000 C -0.008075 0.001040 -0.010852 0.001620 -0.013000 0.002576 C -0.015148 0.003532 -0.016665 0.004865 -0.022220 0.007410 C -0.031510 0.006715 -0.039368 0.006540 -0.046878 0.005237 C -0.054388 0.003935 -0.061550 0.001505 -0.069450 -0.003700 C -0.079170 -0.023150 -0.063720 0.005790 -0.077780 -0.012960 C -0.079170 -0.014810 -0.082990 -0.028240 -0.083330 -0.029630 C -0.083160 -0.031830 -0.083160 -0.034087 -0.083030 -0.036286 C -0.082900 -0.038485 -0.082640 -0.040625 -0.081950 -0.042590 C -0.081425 -0.044325 -0.079862 -0.045425 -0.078170 -0.046236 C -0.076478 -0.047047 -0.074655 -0.047570 -0.073610 -0.048150 C -0.069445 -0.051040 -0.065625 -0.052950 -0.061631 -0.054340 C -0.057638 -0.055730 -0.053470 -0.056600 -0.048610 -0.057410 C -0.028995 -0.056945 -0.010462 -0.056713 0.007962 -0.055786 C 0.026388 -0.054860 0.044705 -0.053240 0.063890 -0.050000 C 0.075085 -0.051155 0.078818 -0.051155 0.081358 -0.052255 C 0.083898 -0.053355 0.085245 -0.055555 0.091670 -0.061110 C 0.091140 -0.068050 0.090970 -0.074770 0.090280 -0.081480 C 0.089410 -0.089350 0.083850 -0.099540 0.081940 -0.107410 C 0.082115 -0.109260 0.082030 -0.111343 0.082117 -0.113310 C 0.082205 -0.115278 0.082465 -0.117130 0.083330 -0.118520 C 0.086370 -0.123960 0.091623 -0.128763 0.097309 -0.132581 C 0.102995 -0.136400 0.109115 -0.139235 0.113890 -0.140740 C 0.114670 -0.141550 0.116665 -0.143285 0.118509 -0.145339 C 0.120353 -0.147392 0.122045 -0.149765 0.122220 -0.151850 C 0.122570 -0.158565 0.121875 -0.163252 0.121092 -0.167621 C 0.120310 -0.171990 0.119440 -0.176040 0.119440 -0.181480" pathEditMode="relative">
                                      <p:cBhvr>
                                        <p:cTn id="12" dur="5000" fill="hold"/>
                                        <p:tgtEl>
                                          <p:spTgt spid="1123"/>
                                        </p:tgtEl>
                                        <p:attrNameLst>
                                          <p:attrName>ppt_x</p:attrName>
                                          <p:attrName>ppt_y</p:attrName>
                                        </p:attrNameLst>
                                      </p:cBhvr>
                                    </p:animMotion>
                                  </p:childTnLst>
                                </p:cTn>
                              </p:par>
                            </p:childTnLst>
                          </p:cTn>
                        </p:par>
                        <p:par>
                          <p:cTn id="13" fill="hold">
                            <p:stCondLst>
                              <p:cond delay="0"/>
                            </p:stCondLst>
                            <p:childTnLst>
                              <p:par>
                                <p:cTn id="14" presetID="-1" presetClass="path" presetSubtype="0" accel="50000" decel="50000" fill="hold" nodeType="withEffect">
                                  <p:stCondLst>
                                    <p:cond delay="0"/>
                                  </p:stCondLst>
                                  <p:childTnLst>
                                    <p:animMotion origin="layout" path="M 0.000000 0.000000 C -0.000865 0.003355 -0.001775 0.007695 -0.003055 0.011804 C -0.004335 0.015912 -0.005985 0.019790 -0.008330 0.022220 C -0.010845 0.024650 -0.013450 0.026675 -0.016034 0.028700 C -0.018618 0.030725 -0.021180 0.032750 -0.023610 0.035180 C -0.026820 0.038075 -0.028643 0.040160 -0.030660 0.041869 C -0.032677 0.043578 -0.034890 0.044910 -0.038880 0.046300 C -0.042615 0.045605 -0.046392 0.045315 -0.050126 0.044880 C -0.053860 0.044445 -0.057550 0.043865 -0.061110 0.042590 C -0.061975 0.042245 -0.062538 0.041320 -0.062949 0.040250 C -0.063360 0.039180 -0.063620 0.037965 -0.063880 0.037040 C -0.065620 0.031945 -0.067228 0.026215 -0.068639 0.020456 C -0.070050 0.014697 -0.071265 0.008910 -0.072220 0.003700 C -0.072480 0.000000 -0.072480 -0.003818 -0.072589 -0.007579 C -0.072698 -0.011340 -0.072915 -0.015045 -0.073610 -0.018520 C -0.076560 -0.032410 -0.078640 -0.027550 -0.084720 -0.033330 C -0.089580 -0.037960 -0.091490 -0.041900 -0.097220 -0.044450 C -0.098520 -0.046185 -0.100038 -0.047572 -0.101512 -0.048989 C -0.102988 -0.050405 -0.104420 -0.051850 -0.105550 -0.053700 C -0.106070 -0.054510 -0.106288 -0.055495 -0.106440 -0.056480 C -0.106592 -0.057465 -0.106680 -0.058450 -0.106940 -0.059260 C -0.107980 -0.061920 -0.108977 -0.063715 -0.110084 -0.065336 C -0.111190 -0.066958 -0.112405 -0.068405 -0.113880 -0.070370 C -0.115270 -0.075695 -0.116878 -0.080845 -0.118376 -0.086024 C -0.119875 -0.091203 -0.121265 -0.096410 -0.122220 -0.101850 C -0.121440 -0.106135 -0.120963 -0.109145 -0.119876 -0.111431 C -0.118790 -0.113718 -0.117095 -0.115280 -0.113880 -0.116670 C -0.107285 -0.125580 -0.108240 -0.124770 -0.109325 -0.123063 C -0.110410 -0.121355 -0.111625 -0.118750 -0.105550 -0.124070 C -0.100605 -0.128585 -0.101125 -0.129513 -0.101406 -0.129774 C -0.101687 -0.130035 -0.101730 -0.129630 -0.095830 -0.131480 C -0.094440 -0.132755 -0.093180 -0.134435 -0.091856 -0.135882 C -0.090533 -0.137330 -0.089145 -0.138545 -0.087500 -0.138890 C -0.084720 -0.139580 -0.076380 -0.140740 -0.079160 -0.140740 C -0.082980 -0.140740 -0.094090 -0.138890 -0.090270 -0.138890" pathEditMode="relative">
                                      <p:cBhvr>
                                        <p:cTn id="15" dur="5000" fill="hold"/>
                                        <p:tgtEl>
                                          <p:spTgt spid="1129"/>
                                        </p:tgtEl>
                                        <p:attrNameLst>
                                          <p:attrName>ppt_x</p:attrName>
                                          <p:attrName>ppt_y</p:attrName>
                                        </p:attrNameLst>
                                      </p:cBhvr>
                                    </p:animMotion>
                                  </p:childTnLst>
                                </p:cTn>
                              </p:par>
                            </p:childTnLst>
                          </p:cTn>
                        </p:par>
                        <p:par>
                          <p:cTn id="16" fill="hold">
                            <p:stCondLst>
                              <p:cond delay="0"/>
                            </p:stCondLst>
                            <p:childTnLst>
                              <p:par>
                                <p:cTn id="17" presetID="-1" presetClass="path" presetSubtype="0" accel="50000" decel="50000" fill="hold" nodeType="withEffect">
                                  <p:stCondLst>
                                    <p:cond delay="0"/>
                                  </p:stCondLst>
                                  <p:childTnLst>
                                    <p:animMotion origin="layout" path="M 0.000000 0.000000 C 0.000604 -0.006134 0.001036 -0.013371 0.001969 -0.020320 C 0.002901 -0.027268 0.004334 -0.033928 0.006939 -0.038908 C 0.007544 -0.044463 0.007846 -0.049383 0.008887 -0.053696 C 0.009929 -0.058008 0.011709 -0.061713 0.015269 -0.064838 C 0.020649 -0.079428 0.019429 -0.073638 0.019429 -0.100038 C 0.019429 -0.128528 0.018389 -0.157708 0.012489 -0.185268 C 0.011884 -0.187813 0.010191 -0.192908 0.008281 -0.197598 C 0.006371 -0.202288 0.004244 -0.206573 0.002769 -0.207498 C -0.000871 -0.209933 -0.004211 -0.212656 -0.007574 -0.215261 C -0.010936 -0.217866 -0.014321 -0.220353 -0.018051 -0.222318 C -0.022736 -0.221973 -0.027506 -0.222148 -0.032190 -0.221859 C -0.036874 -0.221571 -0.041471 -0.220818 -0.045811 -0.218618 C -0.052056 -0.215723 -0.052621 -0.214738 -0.052731 -0.213811 C -0.052841 -0.212883 -0.052496 -0.212013 -0.056921 -0.209348 C -0.058306 -0.208653 -0.060389 -0.207728 -0.062125 -0.206948 C -0.063861 -0.206168 -0.065251 -0.205533 -0.065251 -0.205418 C -0.072451 -0.206343 -0.076874 -0.205878 -0.080408 -0.206833 C -0.083941 -0.207788 -0.086586 -0.210163 -0.090231 -0.216768 C -0.092141 -0.224408 -0.094136 -0.231008 -0.097086 -0.236334 C -0.100036 -0.241661 -0.103941 -0.245713 -0.109671 -0.248258 C -0.124766 -0.247218 -0.128929 -0.246756 -0.132290 -0.246553 C -0.135651 -0.246351 -0.138211 -0.246408 -0.150101 -0.246408" pathEditMode="relative">
                                      <p:cBhvr>
                                        <p:cTn id="18" dur="5000" fill="hold"/>
                                        <p:tgtEl>
                                          <p:spTgt spid="1120"/>
                                        </p:tgtEl>
                                        <p:attrNameLst>
                                          <p:attrName>ppt_x</p:attrName>
                                          <p:attrName>ppt_y</p:attrName>
                                        </p:attrNameLst>
                                      </p:cBhvr>
                                    </p:animMotion>
                                  </p:childTnLst>
                                </p:cTn>
                              </p:par>
                            </p:childTnLst>
                          </p:cTn>
                        </p:par>
                        <p:par>
                          <p:cTn id="19" fill="hold">
                            <p:stCondLst>
                              <p:cond delay="0"/>
                            </p:stCondLst>
                            <p:childTnLst>
                              <p:par>
                                <p:cTn id="20" presetID="-1" presetClass="path" presetSubtype="0" accel="50000" decel="50000" fill="hold" nodeType="withEffect">
                                  <p:stCondLst>
                                    <p:cond delay="0"/>
                                  </p:stCondLst>
                                  <p:childTnLst>
                                    <p:animMotion origin="layout" path="M 0.000000 0.000000 C -0.001650 0.002080 -0.003603 0.003932 -0.005381 0.005959 C -0.007160 0.007985 -0.008765 0.010185 -0.009720 0.012960 C -0.011195 0.016780 -0.012150 0.019848 -0.013301 0.022741 C -0.014452 0.025635 -0.015800 0.028355 -0.018060 0.031480 C -0.018320 0.032405 -0.018492 0.033330 -0.018687 0.034255 C -0.018882 0.035180 -0.019100 0.036105 -0.019450 0.037030 C -0.020055 0.038305 -0.020923 0.039405 -0.021725 0.040562 C -0.022528 0.041720 -0.023265 0.042935 -0.023610 0.044440 C -0.027170 0.056130 -0.026043 0.056187 -0.025284 0.055609 C -0.024525 0.055030 -0.024135 0.053815 -0.029170 0.062960 C -0.030730 0.068980 -0.031032 0.084315 -0.029751 0.099736 C -0.028470 0.115158 -0.025605 0.130665 -0.020830 0.137030 C -0.018920 0.147680 -0.012330 0.152540 -0.009720 0.162960 C -0.007810 0.170830 -0.008860 0.166430 -0.006950 0.175920 C -0.007210 0.178930 -0.007252 0.182055 -0.007381 0.185180 C -0.007510 0.188305 -0.007725 0.191430 -0.008330 0.194440 C -0.009375 0.198610 -0.012023 0.203645 -0.014821 0.208593 C -0.017620 0.213540 -0.020570 0.218400 -0.022220 0.222220 C -0.023265 0.227430 -0.023830 0.232638 -0.024373 0.237874 C -0.024915 0.243110 -0.025435 0.248375 -0.026390 0.253700 C -0.026215 0.259490 -0.026085 0.265335 -0.025890 0.271209 C -0.025695 0.277083 -0.025435 0.282985 -0.025000 0.288890 C -0.024915 0.290740 -0.024655 0.292532 -0.024373 0.294355 C -0.024090 0.296178 -0.023785 0.298030 -0.023610 0.300000 C -0.022920 0.311110 -0.026040 0.324300 -0.020830 0.333330 C -0.012500 0.347680 0.000170 0.357410 0.013890 0.357410" pathEditMode="relative">
                                      <p:cBhvr>
                                        <p:cTn id="21" dur="5000" fill="hold"/>
                                        <p:tgtEl>
                                          <p:spTgt spid="1135"/>
                                        </p:tgtEl>
                                        <p:attrNameLst>
                                          <p:attrName>ppt_x</p:attrName>
                                          <p:attrName>ppt_y</p:attrName>
                                        </p:attrNameLst>
                                      </p:cBhvr>
                                    </p:animMotion>
                                  </p:childTnLst>
                                </p:cTn>
                              </p:par>
                            </p:childTnLst>
                          </p:cTn>
                        </p:par>
                        <p:par>
                          <p:cTn id="22" fill="hold">
                            <p:stCondLst>
                              <p:cond delay="0"/>
                            </p:stCondLst>
                            <p:childTnLst>
                              <p:par>
                                <p:cTn id="23" presetID="-1" presetClass="path" presetSubtype="0" accel="50000" decel="50000" fill="hold" nodeType="withEffect">
                                  <p:stCondLst>
                                    <p:cond delay="0"/>
                                  </p:stCondLst>
                                  <p:childTnLst>
                                    <p:animMotion origin="layout" path="M 0.000000 0.000000 C 0.001215 -0.001735 0.002690 -0.003122 0.004165 -0.004540 C 0.005640 -0.005958 0.007115 -0.007405 0.008330 -0.009260 C 0.008765 -0.010070 0.008852 -0.011113 0.008961 -0.012125 C 0.009070 -0.013138 0.009200 -0.014120 0.009720 -0.014810 C 0.010845 -0.016780 0.012232 -0.018343 0.013686 -0.019789 C 0.015140 -0.021235 0.016660 -0.022565 0.018050 -0.024070 C 0.018920 -0.025115 0.019832 -0.026100 0.020766 -0.027026 C 0.021700 -0.027952 0.022655 -0.028820 0.023610 -0.029630 C 0.024910 -0.031020 0.026993 -0.032873 0.028750 -0.034378 C 0.030508 -0.035883 0.031940 -0.037040 0.031940 -0.037040 C 0.033415 -0.045025 0.035107 -0.052548 0.036626 -0.060099 C 0.038145 -0.067650 0.039490 -0.075230 0.040270 -0.083330 C 0.039665 -0.096990 0.040402 -0.104802 0.039881 -0.111081 C 0.039360 -0.117360 0.037580 -0.122105 0.031940 -0.129630 C 0.030465 -0.135530 0.027470 -0.137613 0.023737 -0.138336 C 0.020005 -0.139060 0.015535 -0.138425 0.011110 -0.138890 C 0.002430 -0.142825 -0.007467 -0.143115 -0.017365 -0.142276 C -0.027262 -0.141438 -0.037160 -0.139470 -0.045840 -0.138890 C -0.047055 -0.138660 -0.048228 -0.138138 -0.049377 -0.137703 C -0.050527 -0.137268 -0.051655 -0.136920 -0.052780 -0.137040 C -0.056600 -0.137500 -0.061290 -0.137270 -0.063890 -0.140740 C -0.065460 -0.142820 -0.065800 -0.169440 -0.066670 -0.172220 C -0.067710 -0.174885 -0.069880 -0.176795 -0.072268 -0.178241 C -0.074655 -0.179688 -0.077260 -0.180670 -0.079170 -0.181480 C -0.083335 -0.181250 -0.087545 -0.181365 -0.091734 -0.181249 C -0.095923 -0.181132 -0.100090 -0.180785 -0.104170 -0.179630 C -0.106515 -0.179050 -0.108512 -0.177255 -0.110488 -0.175345 C -0.112462 -0.173435 -0.114415 -0.171410 -0.116670 -0.170370 C -0.118580 -0.166665 -0.120318 -0.164582 -0.122271 -0.162848 C -0.124225 -0.161112 -0.126395 -0.159725 -0.129170 -0.157410 C -0.135770 -0.152200 -0.139372 -0.148495 -0.143344 -0.146093 C -0.147315 -0.143690 -0.151655 -0.142590 -0.159730 -0.142590" pathEditMode="relative">
                                      <p:cBhvr>
                                        <p:cTn id="24" dur="5000" fill="hold"/>
                                        <p:tgtEl>
                                          <p:spTgt spid="1117"/>
                                        </p:tgtEl>
                                        <p:attrNameLst>
                                          <p:attrName>ppt_x</p:attrName>
                                          <p:attrName>ppt_y</p:attrName>
                                        </p:attrNameLst>
                                      </p:cBhvr>
                                    </p:animMotion>
                                  </p:childTnLst>
                                </p:cTn>
                              </p:par>
                            </p:childTnLst>
                          </p:cTn>
                        </p:par>
                        <p:par>
                          <p:cTn id="25" fill="hold">
                            <p:stCondLst>
                              <p:cond delay="0"/>
                            </p:stCondLst>
                            <p:childTnLst>
                              <p:par>
                                <p:cTn id="26" presetID="-1" presetClass="path" presetSubtype="0" accel="50000" decel="50000" fill="hold" nodeType="withEffect">
                                  <p:stCondLst>
                                    <p:cond delay="0"/>
                                  </p:stCondLst>
                                  <p:childTnLst>
                                    <p:animMotion origin="layout" path="M 0.000000 0.000000 C -0.002952 0.003821 -0.007338 0.010361 -0.011399 0.017307 C -0.015459 0.024252 -0.019194 0.031602 -0.020844 0.037042 C -0.022749 0.042827 -0.024137 0.048787 -0.025569 0.054719 C -0.027002 0.060652 -0.028479 0.066557 -0.030564 0.072232 C -0.031434 0.077092 -0.033344 0.081952 -0.033344 0.087042 C -0.033344 0.095612 -0.033164 0.104402 -0.031954 0.112972 C -0.029784 0.129752 -0.014809 0.135192 0.000470 0.136494 C 0.015748 0.137797 0.031331 0.134962 0.034716 0.135192 C 0.040096 0.139822 0.039746 0.143292 0.043046 0.150002 C 0.044096 0.152092 0.045996 0.153482 0.047216 0.155562 C 0.049126 0.159032 0.050346 0.163432 0.052776 0.166672 C 0.057116 0.172462 0.061796 0.176392 0.065276 0.183342 C 0.067011 0.192832 0.067531 0.195262 0.067877 0.197576 C 0.068223 0.199889 0.068396 0.202087 0.069436 0.211112 C 0.068831 0.226507 0.069091 0.236347 0.068157 0.245058 C 0.067223 0.253769 0.065096 0.261352 0.059716 0.272232 C 0.058846 0.273852 0.057933 0.276629 0.056827 0.279002 C 0.055721 0.281374 0.054421 0.283342 0.052776 0.283342" pathEditMode="relative">
                                      <p:cBhvr>
                                        <p:cTn id="27" dur="5000" fill="hold"/>
                                        <p:tgtEl>
                                          <p:spTgt spid="1132"/>
                                        </p:tgtEl>
                                        <p:attrNameLst>
                                          <p:attrName>ppt_x</p:attrName>
                                          <p:attrName>ppt_y</p:attrName>
                                        </p:attrNameLst>
                                      </p:cBhvr>
                                    </p:animMotion>
                                  </p:childTnLst>
                                </p:cTn>
                              </p:par>
                            </p:childTnLst>
                          </p:cTn>
                        </p:par>
                        <p:par>
                          <p:cTn id="28" fill="hold">
                            <p:stCondLst>
                              <p:cond delay="0"/>
                            </p:stCondLst>
                            <p:childTnLst>
                              <p:par>
                                <p:cTn id="29" presetID="-1" presetClass="path" presetSubtype="0" accel="50000" decel="50000" fill="hold" nodeType="withEffect">
                                  <p:stCondLst>
                                    <p:cond delay="0"/>
                                  </p:stCondLst>
                                  <p:childTnLst>
                                    <p:animMotion origin="layout" path="M 0.000000 0.000000 C 0.005294 0.000232 0.010589 0.000291 0.015905 0.000494 C 0.021221 0.000697 0.026558 0.001044 0.031938 0.001854 C 0.034378 0.002084 0.036458 0.004404 0.038888 0.005564 C 0.042708 0.007414 0.051558 0.009494 0.055558 0.012964 C 0.062668 0.019214 0.067878 0.026624 0.076388 0.029634 C 0.078208 0.033339 0.080073 0.037217 0.081766 0.041238 C 0.083458 0.045259 0.084978 0.049424 0.086108 0.053704 C 0.085588 0.064934 0.086066 0.072689 0.085741 0.079547 C 0.085416 0.086404 0.084288 0.092364 0.080558 0.100004 C 0.079513 0.105329 0.077993 0.110249 0.076278 0.115082 C 0.074563 0.119914 0.072653 0.124659 0.070828 0.129634 C 0.069963 0.131834 0.069748 0.133687 0.069337 0.135452 C 0.068926 0.137217 0.068318 0.138894 0.066668 0.140744 C 0.066058 0.141324 0.065321 0.141499 0.064583 0.141673 C 0.063846 0.141847 0.063108 0.142019 0.062498 0.142594 C 0.059373 0.144794 0.056813 0.147284 0.054231 0.149601 C 0.051648 0.151917 0.049043 0.154059 0.045828 0.155564 C 0.042098 0.162044 0.042056 0.162969 0.041404 0.162969 C 0.040753 0.162969 0.039493 0.162044 0.033328 0.164824 C 0.032463 0.165169 0.031813 0.165862 0.031184 0.166584 C 0.030556 0.167307 0.029948 0.168059 0.029168 0.168524 C 0.027343 0.169334 0.024566 0.170259 0.022244 0.170982 C 0.019923 0.171704 0.018058 0.172224 0.018058 0.172224 C 0.010678 0.171764 -0.001779 0.171534 -0.014323 0.170146 C -0.026867 0.168757 -0.039497 0.166209 -0.047222 0.161114 C -0.050262 0.159034 -0.053387 0.156547 -0.056447 0.153972 C -0.059507 0.151397 -0.062502 0.148734 -0.065282 0.146304 C -0.067882 0.132644 -0.064582 0.143524 -0.070832 0.135194 C -0.072052 0.133574 -0.072922 0.131484 -0.073612 0.129634 C -0.074312 0.127784 -0.075002 0.124084 -0.075002 0.124084" pathEditMode="relative">
                                      <p:cBhvr>
                                        <p:cTn id="30" dur="5000" fill="hold"/>
                                        <p:tgtEl>
                                          <p:spTgt spid="1126"/>
                                        </p:tgtEl>
                                        <p:attrNameLst>
                                          <p:attrName>ppt_x</p:attrName>
                                          <p:attrName>ppt_y</p:attrName>
                                        </p:attrNameLst>
                                      </p:cBhvr>
                                    </p:animMotion>
                                  </p:childTnLst>
                                </p:cTn>
                              </p:par>
                            </p:childTnLst>
                          </p:cTn>
                        </p:par>
                        <p:par>
                          <p:cTn id="31" fill="hold">
                            <p:stCondLst>
                              <p:cond delay="0"/>
                            </p:stCondLst>
                            <p:childTnLst>
                              <p:par>
                                <p:cTn id="32" presetID="-1" presetClass="path" presetSubtype="0" accel="50000" decel="50000" fill="hold" nodeType="withEffect">
                                  <p:stCondLst>
                                    <p:cond delay="0"/>
                                  </p:stCondLst>
                                  <p:childTnLst>
                                    <p:animMotion origin="layout" path="M 0.000000 0.000000 C 0.006080 -0.002085 0.010248 -0.005037 0.014110 -0.008539 C 0.017972 -0.012040 0.021530 -0.016090 0.026390 -0.020370 C 0.029690 -0.033915 0.028518 -0.046067 0.029538 -0.056165 C 0.030557 -0.066262 0.033770 -0.074305 0.045840 -0.079630 C 0.048965 -0.085995 0.054215 -0.087673 0.059878 -0.087615 C 0.065540 -0.087558 0.071615 -0.085765 0.076390 -0.085190 C 0.081945 -0.082760 0.083160 -0.077030 0.082205 -0.070838 C 0.081250 -0.064645 0.078125 -0.057990 0.075000 -0.053710 C 0.075175 -0.051275 0.074957 -0.048612 0.074979 -0.046038 C 0.075000 -0.043462 0.075260 -0.040975 0.076390 -0.038890 C 0.077170 -0.037385 0.079252 -0.036460 0.081140 -0.035911 C 0.083028 -0.035363 0.084720 -0.035190 0.084720 -0.035190 C 0.087935 -0.035535 0.091192 -0.035478 0.094449 -0.035594 C 0.097705 -0.035710 0.100960 -0.036000 0.104170 -0.037040 C 0.107120 -0.038080 0.109160 -0.040162 0.111005 -0.042564 C 0.112850 -0.044965 0.114500 -0.047685 0.116670 -0.050000 C 0.120315 -0.054165 0.123787 -0.058043 0.127564 -0.061255 C 0.131340 -0.064468 0.135420 -0.067015 0.140280 -0.068520 C 0.144360 -0.072225 0.146748 -0.073615 0.149525 -0.073846 C 0.152302 -0.074078 0.155470 -0.073150 0.161110 -0.072220 C 0.162585 -0.066090 0.162933 -0.064240 0.163259 -0.062996 C 0.163585 -0.061753 0.163890 -0.061115 0.165280 -0.057410" pathEditMode="relative">
                                      <p:cBhvr>
                                        <p:cTn id="33" dur="5000" fill="hold"/>
                                        <p:tgtEl>
                                          <p:spTgt spid="110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 name="Shape 1156"/>
          <p:cNvSpPr>
            <a:spLocks noGrp="1"/>
          </p:cNvSpPr>
          <p:nvPr>
            <p:ph type="title"/>
          </p:nvPr>
        </p:nvSpPr>
        <p:spPr>
          <a:xfrm>
            <a:off x="-83352" y="126545"/>
            <a:ext cx="8229601" cy="1143001"/>
          </a:xfrm>
          <a:prstGeom prst="rect">
            <a:avLst/>
          </a:prstGeom>
        </p:spPr>
        <p:txBody>
          <a:bodyPr/>
          <a:lstStyle/>
          <a:p>
            <a:pPr defTabSz="324611">
              <a:defRPr sz="2272">
                <a:solidFill>
                  <a:srgbClr val="FF0000"/>
                </a:solidFill>
              </a:defRPr>
            </a:pPr>
            <a:r>
              <a:rPr lang="fr-FR" b="1" dirty="0" smtClean="0"/>
              <a:t>Le HAND COURSE</a:t>
            </a:r>
            <a:br>
              <a:rPr lang="fr-FR" b="1" dirty="0" smtClean="0"/>
            </a:br>
            <a:r>
              <a:rPr dirty="0" smtClean="0"/>
              <a:t>du </a:t>
            </a:r>
            <a:r>
              <a:rPr dirty="0"/>
              <a:t>Cycle 3 au Niveau 4</a:t>
            </a:r>
          </a:p>
        </p:txBody>
      </p:sp>
      <p:grpSp>
        <p:nvGrpSpPr>
          <p:cNvPr id="1167" name="Group 1167"/>
          <p:cNvGrpSpPr/>
          <p:nvPr/>
        </p:nvGrpSpPr>
        <p:grpSpPr>
          <a:xfrm>
            <a:off x="7099634" y="85261"/>
            <a:ext cx="1939622" cy="1168929"/>
            <a:chOff x="0" y="0"/>
            <a:chExt cx="1939620" cy="1168928"/>
          </a:xfrm>
        </p:grpSpPr>
        <p:sp>
          <p:nvSpPr>
            <p:cNvPr id="1157" name="Shape 1157"/>
            <p:cNvSpPr/>
            <p:nvPr/>
          </p:nvSpPr>
          <p:spPr>
            <a:xfrm>
              <a:off x="0" y="0"/>
              <a:ext cx="1939621" cy="1168928"/>
            </a:xfrm>
            <a:prstGeom prst="rect">
              <a:avLst/>
            </a:prstGeom>
            <a:solidFill>
              <a:srgbClr val="7BD8F5"/>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1166" name="Group 1166"/>
            <p:cNvGrpSpPr/>
            <p:nvPr/>
          </p:nvGrpSpPr>
          <p:grpSpPr>
            <a:xfrm>
              <a:off x="273280" y="-1"/>
              <a:ext cx="1349325" cy="1168929"/>
              <a:chOff x="0" y="0"/>
              <a:chExt cx="1349324" cy="1168927"/>
            </a:xfrm>
          </p:grpSpPr>
          <p:sp>
            <p:nvSpPr>
              <p:cNvPr id="1158" name="Shape 1158"/>
              <p:cNvSpPr/>
              <p:nvPr/>
            </p:nvSpPr>
            <p:spPr>
              <a:xfrm rot="5400000">
                <a:off x="44008" y="-44008"/>
                <a:ext cx="54411" cy="14242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59" name="Shape 1159"/>
              <p:cNvSpPr/>
              <p:nvPr/>
            </p:nvSpPr>
            <p:spPr>
              <a:xfrm rot="5400000">
                <a:off x="669325" y="-36291"/>
                <a:ext cx="54411" cy="14242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60" name="Shape 1160"/>
              <p:cNvSpPr/>
              <p:nvPr/>
            </p:nvSpPr>
            <p:spPr>
              <a:xfrm rot="5400000">
                <a:off x="1250907" y="-33499"/>
                <a:ext cx="54411" cy="14242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61" name="Shape 1161"/>
              <p:cNvSpPr/>
              <p:nvPr/>
            </p:nvSpPr>
            <p:spPr>
              <a:xfrm rot="5400000">
                <a:off x="44008" y="1048830"/>
                <a:ext cx="54411" cy="14242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62" name="Shape 1162"/>
              <p:cNvSpPr/>
              <p:nvPr/>
            </p:nvSpPr>
            <p:spPr>
              <a:xfrm rot="5400000">
                <a:off x="669326" y="1058034"/>
                <a:ext cx="54411" cy="14242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63" name="Shape 1163"/>
              <p:cNvSpPr/>
              <p:nvPr/>
            </p:nvSpPr>
            <p:spPr>
              <a:xfrm rot="5400000">
                <a:off x="1250907" y="1070509"/>
                <a:ext cx="54411" cy="14242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64" name="Shape 1164"/>
              <p:cNvSpPr/>
              <p:nvPr/>
            </p:nvSpPr>
            <p:spPr>
              <a:xfrm flipH="1">
                <a:off x="398790" y="0"/>
                <a:ext cx="1" cy="1147248"/>
              </a:xfrm>
              <a:prstGeom prst="line">
                <a:avLst/>
              </a:prstGeom>
              <a:noFill/>
              <a:ln w="254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sp>
            <p:nvSpPr>
              <p:cNvPr id="1165" name="Shape 1165"/>
              <p:cNvSpPr/>
              <p:nvPr/>
            </p:nvSpPr>
            <p:spPr>
              <a:xfrm flipH="1">
                <a:off x="984437" y="8094"/>
                <a:ext cx="1" cy="1147249"/>
              </a:xfrm>
              <a:prstGeom prst="line">
                <a:avLst/>
              </a:prstGeom>
              <a:noFill/>
              <a:ln w="254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grpSp>
      </p:grpSp>
      <p:pic>
        <p:nvPicPr>
          <p:cNvPr id="1168" name="image5.gif" descr="ball8"/>
          <p:cNvPicPr>
            <a:picLocks/>
          </p:cNvPicPr>
          <p:nvPr/>
        </p:nvPicPr>
        <p:blipFill>
          <a:blip r:embed="rId3">
            <a:extLst/>
          </a:blip>
          <a:stretch>
            <a:fillRect/>
          </a:stretch>
        </p:blipFill>
        <p:spPr>
          <a:xfrm>
            <a:off x="174701" y="111770"/>
            <a:ext cx="883346" cy="883347"/>
          </a:xfrm>
          <a:prstGeom prst="rect">
            <a:avLst/>
          </a:prstGeom>
          <a:ln w="12700">
            <a:miter lim="400000"/>
          </a:ln>
        </p:spPr>
      </p:pic>
      <p:grpSp>
        <p:nvGrpSpPr>
          <p:cNvPr id="1174" name="Group 1174"/>
          <p:cNvGrpSpPr/>
          <p:nvPr/>
        </p:nvGrpSpPr>
        <p:grpSpPr>
          <a:xfrm>
            <a:off x="308234" y="1362273"/>
            <a:ext cx="3245712" cy="4763114"/>
            <a:chOff x="0" y="0"/>
            <a:chExt cx="3245711" cy="4763113"/>
          </a:xfrm>
        </p:grpSpPr>
        <p:sp>
          <p:nvSpPr>
            <p:cNvPr id="1169" name="Shape 1169"/>
            <p:cNvSpPr/>
            <p:nvPr/>
          </p:nvSpPr>
          <p:spPr>
            <a:xfrm>
              <a:off x="0" y="-1"/>
              <a:ext cx="3245712" cy="4763115"/>
            </a:xfrm>
            <a:prstGeom prst="rect">
              <a:avLst/>
            </a:prstGeom>
            <a:solidFill>
              <a:srgbClr val="17DC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70" name="Shape 1170"/>
            <p:cNvSpPr/>
            <p:nvPr/>
          </p:nvSpPr>
          <p:spPr>
            <a:xfrm>
              <a:off x="1104946" y="4480854"/>
              <a:ext cx="1040746" cy="282260"/>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71" name="Shape 1171"/>
            <p:cNvSpPr/>
            <p:nvPr/>
          </p:nvSpPr>
          <p:spPr>
            <a:xfrm>
              <a:off x="1104946" y="17641"/>
              <a:ext cx="1040746" cy="282260"/>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72" name="Shape 1172"/>
            <p:cNvSpPr/>
            <p:nvPr/>
          </p:nvSpPr>
          <p:spPr>
            <a:xfrm flipV="1">
              <a:off x="0" y="987905"/>
              <a:ext cx="3245712" cy="2"/>
            </a:xfrm>
            <a:prstGeom prst="line">
              <a:avLst/>
            </a:prstGeom>
            <a:noFill/>
            <a:ln w="5715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sp>
          <p:nvSpPr>
            <p:cNvPr id="1173" name="Shape 1173"/>
            <p:cNvSpPr/>
            <p:nvPr/>
          </p:nvSpPr>
          <p:spPr>
            <a:xfrm flipV="1">
              <a:off x="0" y="3786479"/>
              <a:ext cx="3245712" cy="2"/>
            </a:xfrm>
            <a:prstGeom prst="line">
              <a:avLst/>
            </a:prstGeom>
            <a:noFill/>
            <a:ln w="5715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grpSp>
      <p:sp>
        <p:nvSpPr>
          <p:cNvPr id="1175" name="Shape 1175"/>
          <p:cNvSpPr/>
          <p:nvPr/>
        </p:nvSpPr>
        <p:spPr>
          <a:xfrm>
            <a:off x="2627783" y="3501008"/>
            <a:ext cx="331559" cy="3165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1176" name="Shape 1176"/>
          <p:cNvSpPr/>
          <p:nvPr/>
        </p:nvSpPr>
        <p:spPr>
          <a:xfrm rot="2361165">
            <a:off x="2761602" y="3140300"/>
            <a:ext cx="554355" cy="20677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FF0000"/>
          </a:solidFill>
          <a:ln>
            <a:solidFill>
              <a:srgbClr val="000000"/>
            </a:solidFill>
            <a:miter/>
          </a:ln>
        </p:spPr>
        <p:txBody>
          <a:bodyPr lIns="45719" rIns="45719" anchor="ctr"/>
          <a:lstStyle/>
          <a:p>
            <a:endParaRPr/>
          </a:p>
        </p:txBody>
      </p:sp>
      <p:sp>
        <p:nvSpPr>
          <p:cNvPr id="1177" name="Shape 1177"/>
          <p:cNvSpPr/>
          <p:nvPr/>
        </p:nvSpPr>
        <p:spPr>
          <a:xfrm>
            <a:off x="1960105" y="4787753"/>
            <a:ext cx="331559" cy="3165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1178" name="Shape 1178"/>
          <p:cNvSpPr/>
          <p:nvPr/>
        </p:nvSpPr>
        <p:spPr>
          <a:xfrm rot="21448268">
            <a:off x="2053903" y="4362288"/>
            <a:ext cx="554355" cy="20677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FF0000"/>
          </a:solidFill>
          <a:ln>
            <a:solidFill>
              <a:srgbClr val="000000"/>
            </a:solidFill>
            <a:miter/>
          </a:ln>
        </p:spPr>
        <p:txBody>
          <a:bodyPr lIns="45719" rIns="45719" anchor="ctr"/>
          <a:lstStyle/>
          <a:p>
            <a:endParaRPr/>
          </a:p>
        </p:txBody>
      </p:sp>
      <p:sp>
        <p:nvSpPr>
          <p:cNvPr id="1179" name="Shape 1179"/>
          <p:cNvSpPr/>
          <p:nvPr/>
        </p:nvSpPr>
        <p:spPr>
          <a:xfrm>
            <a:off x="2932583" y="4776072"/>
            <a:ext cx="331559" cy="3165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1180" name="Shape 1180"/>
          <p:cNvSpPr/>
          <p:nvPr/>
        </p:nvSpPr>
        <p:spPr>
          <a:xfrm rot="3946207">
            <a:off x="3213208" y="4306298"/>
            <a:ext cx="554355" cy="20677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FF0000"/>
          </a:solidFill>
          <a:ln>
            <a:solidFill>
              <a:srgbClr val="000000"/>
            </a:solidFill>
            <a:miter/>
          </a:ln>
        </p:spPr>
        <p:txBody>
          <a:bodyPr lIns="45719" rIns="45719" anchor="ctr"/>
          <a:lstStyle/>
          <a:p>
            <a:endParaRPr/>
          </a:p>
        </p:txBody>
      </p:sp>
      <p:sp>
        <p:nvSpPr>
          <p:cNvPr id="1181" name="Shape 1181"/>
          <p:cNvSpPr/>
          <p:nvPr/>
        </p:nvSpPr>
        <p:spPr>
          <a:xfrm>
            <a:off x="1373140" y="4013217"/>
            <a:ext cx="331559" cy="3165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1182" name="Shape 1182"/>
          <p:cNvSpPr/>
          <p:nvPr/>
        </p:nvSpPr>
        <p:spPr>
          <a:xfrm rot="2361165">
            <a:off x="1506958" y="3652510"/>
            <a:ext cx="554355" cy="20677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FF0000"/>
          </a:solidFill>
          <a:ln>
            <a:solidFill>
              <a:srgbClr val="000000"/>
            </a:solidFill>
            <a:miter/>
          </a:ln>
        </p:spPr>
        <p:txBody>
          <a:bodyPr lIns="45719" rIns="45719" anchor="ctr"/>
          <a:lstStyle/>
          <a:p>
            <a:endParaRPr/>
          </a:p>
        </p:txBody>
      </p:sp>
      <p:pic>
        <p:nvPicPr>
          <p:cNvPr id="1183" name="image6.png"/>
          <p:cNvPicPr>
            <a:picLocks noChangeAspect="1"/>
          </p:cNvPicPr>
          <p:nvPr/>
        </p:nvPicPr>
        <p:blipFill>
          <a:blip r:embed="rId4">
            <a:extLst/>
          </a:blip>
          <a:stretch>
            <a:fillRect/>
          </a:stretch>
        </p:blipFill>
        <p:spPr>
          <a:xfrm>
            <a:off x="2703274" y="3202070"/>
            <a:ext cx="302630" cy="298939"/>
          </a:xfrm>
          <a:prstGeom prst="rect">
            <a:avLst/>
          </a:prstGeom>
          <a:ln w="12700">
            <a:miter lim="400000"/>
          </a:ln>
        </p:spPr>
      </p:pic>
      <p:grpSp>
        <p:nvGrpSpPr>
          <p:cNvPr id="1186" name="Group 1186"/>
          <p:cNvGrpSpPr/>
          <p:nvPr/>
        </p:nvGrpSpPr>
        <p:grpSpPr>
          <a:xfrm>
            <a:off x="3317348" y="2960167"/>
            <a:ext cx="792735" cy="643045"/>
            <a:chOff x="0" y="0"/>
            <a:chExt cx="792733" cy="643043"/>
          </a:xfrm>
        </p:grpSpPr>
        <p:sp>
          <p:nvSpPr>
            <p:cNvPr id="1184" name="Shape 1184"/>
            <p:cNvSpPr/>
            <p:nvPr/>
          </p:nvSpPr>
          <p:spPr>
            <a:xfrm>
              <a:off x="0" y="0"/>
              <a:ext cx="792734" cy="643044"/>
            </a:xfrm>
            <a:prstGeom prst="wedgeEllipseCallout">
              <a:avLst>
                <a:gd name="adj1" fmla="val -40691"/>
                <a:gd name="adj2" fmla="val 75486"/>
              </a:avLst>
            </a:prstGeom>
            <a:solidFill>
              <a:srgbClr val="FFFF00"/>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1600" b="1">
                  <a:latin typeface="+mj-lt"/>
                  <a:ea typeface="+mj-ea"/>
                  <a:cs typeface="+mj-cs"/>
                  <a:sym typeface="Helvetica"/>
                </a:defRPr>
              </a:pPr>
              <a:endParaRPr/>
            </a:p>
          </p:txBody>
        </p:sp>
        <p:sp>
          <p:nvSpPr>
            <p:cNvPr id="1185" name="Shape 1185"/>
            <p:cNvSpPr/>
            <p:nvPr/>
          </p:nvSpPr>
          <p:spPr>
            <a:xfrm>
              <a:off x="116092" y="155151"/>
              <a:ext cx="560550"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600" b="1">
                  <a:latin typeface="+mj-lt"/>
                  <a:ea typeface="+mj-ea"/>
                  <a:cs typeface="+mj-cs"/>
                  <a:sym typeface="Helvetica"/>
                </a:defRPr>
              </a:lvl1pPr>
            </a:lstStyle>
            <a:p>
              <a:r>
                <a:t>1 - 0</a:t>
              </a:r>
            </a:p>
          </p:txBody>
        </p:sp>
      </p:grpSp>
      <p:grpSp>
        <p:nvGrpSpPr>
          <p:cNvPr id="1190" name="Group 1190"/>
          <p:cNvGrpSpPr/>
          <p:nvPr/>
        </p:nvGrpSpPr>
        <p:grpSpPr>
          <a:xfrm>
            <a:off x="3318664" y="3752379"/>
            <a:ext cx="279845" cy="298939"/>
            <a:chOff x="0" y="0"/>
            <a:chExt cx="279844" cy="298938"/>
          </a:xfrm>
        </p:grpSpPr>
        <p:sp>
          <p:nvSpPr>
            <p:cNvPr id="1187" name="Shape 1187"/>
            <p:cNvSpPr/>
            <p:nvPr/>
          </p:nvSpPr>
          <p:spPr>
            <a:xfrm>
              <a:off x="-1" y="-1"/>
              <a:ext cx="279846" cy="298940"/>
            </a:xfrm>
            <a:prstGeom prst="ellipse">
              <a:avLst/>
            </a:prstGeom>
            <a:solidFill>
              <a:srgbClr val="FFFF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188" name="Shape 1188"/>
            <p:cNvSpPr/>
            <p:nvPr/>
          </p:nvSpPr>
          <p:spPr>
            <a:xfrm>
              <a:off x="80519" y="89197"/>
              <a:ext cx="118805" cy="3114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189" name="Shape 1189"/>
            <p:cNvSpPr/>
            <p:nvPr/>
          </p:nvSpPr>
          <p:spPr>
            <a:xfrm>
              <a:off x="-1" y="-1"/>
              <a:ext cx="279846" cy="29894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9525" cap="flat">
              <a:solidFill>
                <a:srgbClr val="4A7EBB"/>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1196" name="Shape 1196"/>
          <p:cNvSpPr>
            <a:spLocks noGrp="1"/>
          </p:cNvSpPr>
          <p:nvPr>
            <p:ph type="sldNum" sz="quarter" idx="4294967295"/>
          </p:nvPr>
        </p:nvSpPr>
        <p:spPr>
          <a:xfrm>
            <a:off x="8413144" y="6404292"/>
            <a:ext cx="273657"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43" name="Shape 1178"/>
          <p:cNvSpPr/>
          <p:nvPr/>
        </p:nvSpPr>
        <p:spPr>
          <a:xfrm rot="21448268">
            <a:off x="1548322" y="1678380"/>
            <a:ext cx="739140" cy="206770"/>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FF0000"/>
          </a:solidFill>
          <a:ln>
            <a:solidFill>
              <a:srgbClr val="000000"/>
            </a:solidFill>
            <a:miter/>
          </a:ln>
        </p:spPr>
        <p:txBody>
          <a:bodyPr lIns="45719" rIns="45719" anchor="ctr"/>
          <a:lstStyle/>
          <a:p>
            <a:endParaRPr/>
          </a:p>
        </p:txBody>
      </p:sp>
      <p:sp>
        <p:nvSpPr>
          <p:cNvPr id="44" name="Shape 1177"/>
          <p:cNvSpPr/>
          <p:nvPr/>
        </p:nvSpPr>
        <p:spPr>
          <a:xfrm>
            <a:off x="1657857" y="5526603"/>
            <a:ext cx="442079" cy="3165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48" name="ZoneTexte 47"/>
          <p:cNvSpPr txBox="1"/>
          <p:nvPr/>
        </p:nvSpPr>
        <p:spPr>
          <a:xfrm>
            <a:off x="3844090" y="1240606"/>
            <a:ext cx="524464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b="1" u="sng" dirty="0"/>
              <a:t>Objectif: </a:t>
            </a:r>
            <a:r>
              <a:rPr lang="fr-FR" dirty="0"/>
              <a:t>Intégrer les notions de progression vers la </a:t>
            </a:r>
            <a:r>
              <a:rPr lang="fr-FR" dirty="0" smtClean="0"/>
              <a:t>cible  «</a:t>
            </a:r>
            <a:r>
              <a:rPr lang="fr-FR" dirty="0"/>
              <a:t> Tous TRAVERSEURS »</a:t>
            </a:r>
          </a:p>
          <a:p>
            <a:r>
              <a:rPr lang="fr-FR" b="1" u="sng" dirty="0"/>
              <a:t>But:  </a:t>
            </a:r>
            <a:r>
              <a:rPr lang="fr-FR" dirty="0"/>
              <a:t>marquer un point en mettant le but</a:t>
            </a:r>
          </a:p>
        </p:txBody>
      </p:sp>
      <p:sp>
        <p:nvSpPr>
          <p:cNvPr id="50" name="ZoneTexte 49"/>
          <p:cNvSpPr txBox="1"/>
          <p:nvPr/>
        </p:nvSpPr>
        <p:spPr>
          <a:xfrm>
            <a:off x="3936261" y="2367875"/>
            <a:ext cx="5102996" cy="3970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fr-FR" sz="1200" b="1" u="sng" dirty="0"/>
              <a:t>Légende: </a:t>
            </a:r>
            <a:r>
              <a:rPr lang="fr-FR" sz="1200" dirty="0"/>
              <a:t>2 équipes par terrain: montante /descendante </a:t>
            </a:r>
          </a:p>
          <a:p>
            <a:r>
              <a:rPr lang="fr-FR" sz="1200" b="1" u="sng" dirty="0"/>
              <a:t>Score:</a:t>
            </a:r>
            <a:r>
              <a:rPr lang="fr-FR" sz="1200" dirty="0"/>
              <a:t>→1 point lorsque l’équipe marque un but </a:t>
            </a:r>
          </a:p>
          <a:p>
            <a:r>
              <a:rPr lang="fr-FR" sz="1200" b="1" u="sng" dirty="0"/>
              <a:t>Consigne: </a:t>
            </a:r>
            <a:r>
              <a:rPr lang="fr-FR" sz="1200" dirty="0"/>
              <a:t>progresser seul ou par passes pour accéder au but. Dribble supprimé, course autorisée. </a:t>
            </a:r>
            <a:endParaRPr lang="fr-FR" sz="1200" dirty="0" smtClean="0"/>
          </a:p>
          <a:p>
            <a:r>
              <a:rPr lang="fr-FR" sz="1200" dirty="0"/>
              <a:t>	</a:t>
            </a:r>
          </a:p>
          <a:p>
            <a:r>
              <a:rPr lang="fr-FR" sz="1200" b="1" dirty="0">
                <a:solidFill>
                  <a:srgbClr val="3366FF"/>
                </a:solidFill>
              </a:rPr>
              <a:t>Stade 1: </a:t>
            </a:r>
            <a:r>
              <a:rPr lang="fr-FR" sz="1200" dirty="0"/>
              <a:t>défense individuelle, pouvoir défenseur: gêner déplacement PB sans contact, intercepter, gêner le </a:t>
            </a:r>
            <a:r>
              <a:rPr lang="fr-FR" sz="1200" dirty="0" smtClean="0"/>
              <a:t>tir; </a:t>
            </a:r>
            <a:r>
              <a:rPr lang="fr-FR" sz="1200" dirty="0"/>
              <a:t>pouvoir attaquant: course illimitée en attaque</a:t>
            </a:r>
          </a:p>
          <a:p>
            <a:endParaRPr lang="fr-FR" sz="1200" dirty="0"/>
          </a:p>
          <a:p>
            <a:r>
              <a:rPr lang="fr-FR" sz="1200" b="1" dirty="0">
                <a:solidFill>
                  <a:srgbClr val="3366FF"/>
                </a:solidFill>
              </a:rPr>
              <a:t>Stade 2: </a:t>
            </a:r>
            <a:r>
              <a:rPr lang="fr-FR" sz="1200" dirty="0"/>
              <a:t>Quand le PB se fait toucher (à 2 mains, puis 1 main) par un défenseur, il doit donner la balle à un PPB ou tirer.</a:t>
            </a:r>
          </a:p>
          <a:p>
            <a:r>
              <a:rPr lang="fr-FR" sz="1200" dirty="0"/>
              <a:t>Pouvoir du défenseur: toucher le PB pour stopper sa course ; Pouvoir attaquant: course illimitée ou passe/tir si touché</a:t>
            </a:r>
          </a:p>
          <a:p>
            <a:endParaRPr lang="fr-FR" sz="1200" dirty="0"/>
          </a:p>
          <a:p>
            <a:r>
              <a:rPr lang="fr-FR" sz="1200" b="1" dirty="0">
                <a:solidFill>
                  <a:srgbClr val="3366FF"/>
                </a:solidFill>
              </a:rPr>
              <a:t>Stade 3: </a:t>
            </a:r>
            <a:r>
              <a:rPr lang="fr-FR" sz="1200" dirty="0"/>
              <a:t>PB touché (à 2 mains, puis 1 main) </a:t>
            </a:r>
            <a:r>
              <a:rPr lang="fr-FR" sz="1200" dirty="0" smtClean="0"/>
              <a:t>par défenseur est stoppé, quand équipe touchée 2 fois, balle à l’adversaire.</a:t>
            </a:r>
          </a:p>
          <a:p>
            <a:endParaRPr lang="fr-FR" sz="1200" dirty="0"/>
          </a:p>
          <a:p>
            <a:r>
              <a:rPr lang="fr-FR" sz="1200" b="1" dirty="0">
                <a:solidFill>
                  <a:srgbClr val="3366FF"/>
                </a:solidFill>
              </a:rPr>
              <a:t>Stade 4: </a:t>
            </a:r>
            <a:r>
              <a:rPr lang="fr-FR" sz="1200" dirty="0"/>
              <a:t>suppression du « toucher  </a:t>
            </a:r>
            <a:r>
              <a:rPr lang="fr-FR" sz="1200" dirty="0" smtClean="0"/>
              <a:t>», pouvoir défenseur: gêner, intercepter, subtiliser; pouvoir attaquant: course limitée à 3 </a:t>
            </a:r>
            <a:r>
              <a:rPr lang="fr-FR" sz="1200" dirty="0"/>
              <a:t>pas -1 dribble - 3 pas </a:t>
            </a:r>
            <a:r>
              <a:rPr lang="fr-FR" sz="1200" b="1" dirty="0"/>
              <a:t>à l’infini</a:t>
            </a:r>
          </a:p>
          <a:p>
            <a:endParaRPr lang="fr-FR" sz="1200" dirty="0"/>
          </a:p>
          <a:p>
            <a:r>
              <a:rPr lang="fr-FR" sz="1200" b="1" dirty="0">
                <a:solidFill>
                  <a:srgbClr val="3366FF"/>
                </a:solidFill>
              </a:rPr>
              <a:t>Stade 5: </a:t>
            </a:r>
            <a:r>
              <a:rPr lang="fr-FR" sz="1200" dirty="0"/>
              <a:t>idem Stade 4 mais seulement 3 pas – </a:t>
            </a:r>
            <a:r>
              <a:rPr lang="fr-FR" sz="1200" dirty="0" smtClean="0"/>
              <a:t>plusieurs dribbles </a:t>
            </a:r>
            <a:r>
              <a:rPr lang="fr-FR" sz="1200" dirty="0"/>
              <a:t>– 3 pas (règle fédérale)</a:t>
            </a:r>
          </a:p>
        </p:txBody>
      </p:sp>
    </p:spTree>
    <p:extLst>
      <p:ext uri="{BB962C8B-B14F-4D97-AF65-F5344CB8AC3E}">
        <p14:creationId xmlns:p14="http://schemas.microsoft.com/office/powerpoint/2010/main" val="258999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C 0.001305 0.005205 0.003520 0.009890 0.005995 0.014459 C 0.008470 0.019028 0.011205 0.023480 0.013550 0.028220 C 0.014160 0.029490 0.015115 0.031398 0.015917 0.032988 C 0.016720 0.034578 0.017370 0.035850 0.017370 0.035850 C 0.017630 0.037125 0.017847 0.038455 0.018130 0.039785 C 0.018412 0.041115 0.018760 0.042445 0.019280 0.043720 C 0.020410 0.046380 0.022365 0.050198 0.024037 0.053350 C 0.025710 0.056503 0.027100 0.058990 0.027100 0.058990 C 0.029360 0.068125 0.029707 0.070843 0.030272 0.072809 C 0.030837 0.074775 0.031620 0.075990 0.034750 0.082120 C 0.035965 0.087210 0.037397 0.092298 0.038786 0.097443 C 0.040175 0.102588 0.041520 0.107790 0.042560 0.113110 C 0.042735 0.114270 0.043345 0.117915 0.044085 0.121675 C 0.044825 0.125435 0.045695 0.129310 0.046390 0.130930 C 0.050385 0.140530 0.052295 0.142728 0.053206 0.143682 C 0.054117 0.144635 0.054030 0.144345 0.054030 0.148970" pathEditMode="relative">
                                      <p:cBhvr>
                                        <p:cTn id="6" dur="2000" fill="hold"/>
                                        <p:tgtEl>
                                          <p:spTgt spid="1183"/>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afterEffect">
                                  <p:stCondLst>
                                    <p:cond delay="0"/>
                                  </p:stCondLst>
                                  <p:childTnLst>
                                    <p:animMotion origin="layout" path="M 0.000000 0.000000 C 0.001045 -0.005899 0.001871 -0.011508 0.003238 -0.016713 C 0.004606 -0.021918 0.006516 -0.026718 0.009731 -0.030998 C 0.009991 -0.032268 0.010208 -0.033598 0.010491 -0.034899 C 0.010773 -0.036200 0.011121 -0.037473 0.011641 -0.038628 C 0.012076 -0.040018 0.013031 -0.041928 0.013877 -0.043490 C 0.014723 -0.045053 0.015461 -0.046268 0.015461 -0.046268" pathEditMode="relative">
                                      <p:cBhvr>
                                        <p:cTn id="9" dur="2000" fill="hold"/>
                                        <p:tgtEl>
                                          <p:spTgt spid="1179"/>
                                        </p:tgtEl>
                                        <p:attrNameLst>
                                          <p:attrName>ppt_x</p:attrName>
                                          <p:attrName>ppt_y</p:attrName>
                                        </p:attrNameLst>
                                      </p:cBhvr>
                                    </p:animMotion>
                                  </p:childTnLst>
                                </p:cTn>
                              </p:par>
                            </p:childTnLst>
                          </p:cTn>
                        </p:par>
                        <p:par>
                          <p:cTn id="10" fill="hold">
                            <p:stCondLst>
                              <p:cond delay="0"/>
                            </p:stCondLst>
                            <p:childTnLst>
                              <p:par>
                                <p:cTn id="11" presetID="-1" presetClass="path" presetSubtype="0" accel="50000" decel="50000" fill="hold" nodeType="afterEffect">
                                  <p:stCondLst>
                                    <p:cond delay="0"/>
                                  </p:stCondLst>
                                  <p:childTnLst>
                                    <p:animMotion origin="layout" path="M 0.054030 0.148970 C 0.047170 0.155215 0.042262 0.163428 0.037420 0.171757 C 0.032577 0.180085 0.027800 0.188530 0.021200 0.195240 C 0.019375 0.202640 0.016420 0.208885 0.012748 0.214350 C 0.009077 0.219815 0.004688 0.224500 -0.000003 0.228780 C -0.002172 0.232945 -0.002561 0.234853 -0.002951 0.235719 C -0.003340 0.236585 -0.003730 0.236410 -0.005900 0.236410" pathEditMode="relative">
                                      <p:cBhvr>
                                        <p:cTn id="12" dur="2000" fill="hold"/>
                                        <p:tgtEl>
                                          <p:spTgt spid="1183"/>
                                        </p:tgtEl>
                                        <p:attrNameLst>
                                          <p:attrName>ppt_x</p:attrName>
                                          <p:attrName>ppt_y</p:attrName>
                                        </p:attrNameLst>
                                      </p:cBhvr>
                                    </p:animMotion>
                                  </p:childTnLst>
                                </p:cTn>
                              </p:par>
                            </p:childTnLst>
                          </p:cTn>
                        </p:par>
                        <p:par>
                          <p:cTn id="13" fill="hold">
                            <p:stCondLst>
                              <p:cond delay="0"/>
                            </p:stCondLst>
                            <p:childTnLst>
                              <p:par>
                                <p:cTn id="14" presetID="-1" presetClass="path" presetSubtype="0" accel="50000" decel="50000" fill="hold" nodeType="withEffect">
                                  <p:stCondLst>
                                    <p:cond delay="0"/>
                                  </p:stCondLst>
                                  <p:childTnLst>
                                    <p:animMotion origin="layout" path="M 0.000000 0.000000 C 0.004431 0.005671 0.006906 0.011514 0.009469 0.017500 C 0.012031 0.023487 0.014681 0.029617 0.019461 0.035862 C 0.022761 0.044882 0.027281 0.054132 0.032841 0.061532 C 0.035441 0.065002 0.044481 0.067092 0.044481 0.071942" pathEditMode="relative">
                                      <p:cBhvr>
                                        <p:cTn id="15" dur="2000" fill="hold"/>
                                        <p:tgtEl>
                                          <p:spTgt spid="1178"/>
                                        </p:tgtEl>
                                        <p:attrNameLst>
                                          <p:attrName>ppt_x</p:attrName>
                                          <p:attrName>ppt_y</p:attrName>
                                        </p:attrNameLst>
                                      </p:cBhvr>
                                    </p:animMotion>
                                  </p:childTnLst>
                                </p:cTn>
                              </p:par>
                            </p:childTnLst>
                          </p:cTn>
                        </p:par>
                        <p:par>
                          <p:cTn id="16" fill="hold">
                            <p:stCondLst>
                              <p:cond delay="0"/>
                            </p:stCondLst>
                            <p:childTnLst>
                              <p:par>
                                <p:cTn id="17" presetID="-1" presetClass="path" presetSubtype="0" accel="50000" decel="50000" fill="hold" nodeType="afterEffect">
                                  <p:stCondLst>
                                    <p:cond delay="0"/>
                                  </p:stCondLst>
                                  <p:childTnLst>
                                    <p:animMotion origin="layout" path="M 0.044481 0.071942 C 0.063941 0.076332 0.038751 0.069852 0.066721 0.083272 C 0.089831 0.094372 0.113451 0.105252 0.133781 0.119122" pathEditMode="relative">
                                      <p:cBhvr>
                                        <p:cTn id="18" dur="2000" fill="hold"/>
                                        <p:tgtEl>
                                          <p:spTgt spid="1178"/>
                                        </p:tgtEl>
                                        <p:attrNameLst>
                                          <p:attrName>ppt_x</p:attrName>
                                          <p:attrName>ppt_y</p:attrName>
                                        </p:attrNameLst>
                                      </p:cBhvr>
                                    </p:animMotion>
                                  </p:childTnLst>
                                </p:cTn>
                              </p:par>
                            </p:childTnLst>
                          </p:cTn>
                        </p:par>
                        <p:par>
                          <p:cTn id="19" fill="hold">
                            <p:stCondLst>
                              <p:cond delay="0"/>
                            </p:stCondLst>
                            <p:childTnLst>
                              <p:par>
                                <p:cTn id="20" presetID="-1" presetClass="path" presetSubtype="0" accel="50000" decel="50000" fill="hold" nodeType="afterEffect">
                                  <p:stCondLst>
                                    <p:cond delay="0"/>
                                  </p:stCondLst>
                                  <p:childTnLst>
                                    <p:animMotion origin="layout" path="M -0.005900 0.236410 C 0.009390 0.239880 0.025550 0.242660 0.040490 0.249370 C 0.049000 0.253070 0.062550 0.259540 0.071410 0.259540" pathEditMode="relative">
                                      <p:cBhvr>
                                        <p:cTn id="21" dur="2000" fill="hold"/>
                                        <p:tgtEl>
                                          <p:spTgt spid="1183"/>
                                        </p:tgtEl>
                                        <p:attrNameLst>
                                          <p:attrName>ppt_x</p:attrName>
                                          <p:attrName>ppt_y</p:attrName>
                                        </p:attrNameLst>
                                      </p:cBhvr>
                                    </p:animMotion>
                                  </p:childTnLst>
                                </p:cTn>
                              </p:par>
                            </p:childTnLst>
                          </p:cTn>
                        </p:par>
                        <p:par>
                          <p:cTn id="22" fill="hold">
                            <p:stCondLst>
                              <p:cond delay="0"/>
                            </p:stCondLst>
                            <p:childTnLst>
                              <p:par>
                                <p:cTn id="23" presetID="-1" presetClass="path" presetSubtype="0" accel="50000" decel="50000" fill="hold" nodeType="withEffect">
                                  <p:stCondLst>
                                    <p:cond delay="0"/>
                                  </p:stCondLst>
                                  <p:childTnLst>
                                    <p:animMotion origin="layout" path="M 0.000000 0.000000 C 0.000343 0.042623 0.000523 0.085243 0.001213 0.127873 C 0.001563 0.155203 0.004163 0.194583 0.016843 0.218903 C 0.018668 0.226203 0.020493 0.232978 0.022752 0.239550 C 0.025010 0.246123 0.027703 0.252493 0.031263 0.258983 C 0.031783 0.260023 0.032303 0.261065 0.032867 0.262108 C 0.033430 0.263150 0.034038 0.264193 0.034733 0.265233 C 0.035253 0.266043 0.036165 0.267260 0.036948 0.268275 C 0.037730 0.269290 0.038383 0.270103 0.038383 0.270103" pathEditMode="relative">
                                      <p:cBhvr>
                                        <p:cTn id="24" dur="2000" fill="hold"/>
                                        <p:tgtEl>
                                          <p:spTgt spid="1182"/>
                                        </p:tgtEl>
                                        <p:attrNameLst>
                                          <p:attrName>ppt_x</p:attrName>
                                          <p:attrName>ppt_y</p:attrName>
                                        </p:attrNameLst>
                                      </p:cBhvr>
                                    </p:animMotion>
                                  </p:childTnLst>
                                </p:cTn>
                              </p:par>
                            </p:childTnLst>
                          </p:cTn>
                        </p:par>
                        <p:par>
                          <p:cTn id="25" fill="hold">
                            <p:stCondLst>
                              <p:cond delay="0"/>
                            </p:stCondLst>
                            <p:childTnLst>
                              <p:par>
                                <p:cTn id="26" presetID="-1" presetClass="path" presetSubtype="0" accel="50000" decel="50000" fill="hold" nodeType="withEffect">
                                  <p:stCondLst>
                                    <p:cond delay="0"/>
                                  </p:stCondLst>
                                  <p:childTnLst>
                                    <p:animMotion origin="layout" path="M 0.000000 0.000000 C 0.000345 0.021193 0.000865 0.040592 0.002080 0.059789 C 0.003295 0.078986 0.005205 0.097981 0.008330 0.118366 C 0.008765 0.124621 0.009200 0.130876 0.010069 0.137015 C 0.010938 0.143154 0.012240 0.149176 0.014410 0.154966 C 0.015280 0.157516 0.017668 0.162729 0.019838 0.168114 C 0.022008 0.173499 0.023960 0.179056 0.023960 0.182296" pathEditMode="relative">
                                      <p:cBhvr>
                                        <p:cTn id="27" dur="3000" fill="hold"/>
                                        <p:tgtEl>
                                          <p:spTgt spid="1181"/>
                                        </p:tgtEl>
                                        <p:attrNameLst>
                                          <p:attrName>ppt_x</p:attrName>
                                          <p:attrName>ppt_y</p:attrName>
                                        </p:attrNameLst>
                                      </p:cBhvr>
                                    </p:animMotion>
                                  </p:childTnLst>
                                </p:cTn>
                              </p:par>
                            </p:childTnLst>
                          </p:cTn>
                        </p:par>
                        <p:par>
                          <p:cTn id="28" fill="hold">
                            <p:stCondLst>
                              <p:cond delay="0"/>
                            </p:stCondLst>
                            <p:childTnLst>
                              <p:par>
                                <p:cTn id="29" presetID="-1" presetClass="path" presetSubtype="0" accel="50000" decel="50000" fill="hold" nodeType="afterEffect">
                                  <p:stCondLst>
                                    <p:cond delay="0"/>
                                  </p:stCondLst>
                                  <p:childTnLst>
                                    <p:animMotion origin="layout" path="M 0.071410 0.259540 C 0.067505 0.261970 0.063727 0.264808 0.059971 0.267617 C 0.056215 0.270425 0.052480 0.273205 0.048660 0.275520 C 0.038590 0.281310 0.026042 0.284670 0.013320 0.286900 C 0.000597 0.289130 -0.012300 0.290230 -0.023070 0.291500 C -0.033055 0.294280 -0.043953 0.295440 -0.054850 0.295905 C -0.065748 0.296370 -0.076645 0.296140 -0.086630 0.296140" pathEditMode="relative">
                                      <p:cBhvr>
                                        <p:cTn id="30" dur="2000" fill="hold"/>
                                        <p:tgtEl>
                                          <p:spTgt spid="1183"/>
                                        </p:tgtEl>
                                        <p:attrNameLst>
                                          <p:attrName>ppt_x</p:attrName>
                                          <p:attrName>ppt_y</p:attrName>
                                        </p:attrNameLst>
                                      </p:cBhvr>
                                    </p:animMotion>
                                  </p:childTnLst>
                                </p:cTn>
                              </p:par>
                            </p:childTnLst>
                          </p:cTn>
                        </p:par>
                        <p:par>
                          <p:cTn id="31" fill="hold">
                            <p:stCondLst>
                              <p:cond delay="2000"/>
                            </p:stCondLst>
                            <p:childTnLst>
                              <p:par>
                                <p:cTn id="32" presetID="1" presetClass="entr" presetSubtype="0" fill="hold" grpId="0" nodeType="afterEffect">
                                  <p:stCondLst>
                                    <p:cond delay="0"/>
                                  </p:stCondLst>
                                  <p:iterate>
                                    <p:tmAbs val="0"/>
                                  </p:iterate>
                                  <p:childTnLst>
                                    <p:set>
                                      <p:cBhvr>
                                        <p:cTn id="33" fill="hold"/>
                                        <p:tgtEl>
                                          <p:spTgt spid="1186"/>
                                        </p:tgtEl>
                                        <p:attrNameLst>
                                          <p:attrName>style.visibility</p:attrName>
                                        </p:attrNameLst>
                                      </p:cBhvr>
                                      <p:to>
                                        <p:strVal val="visible"/>
                                      </p:to>
                                    </p:set>
                                  </p:childTnLst>
                                </p:cTn>
                              </p:par>
                            </p:childTnLst>
                          </p:cTn>
                        </p:par>
                        <p:par>
                          <p:cTn id="34" fill="hold">
                            <p:stCondLst>
                              <p:cond delay="0"/>
                            </p:stCondLst>
                            <p:childTnLst>
                              <p:par>
                                <p:cTn id="35" presetID="-1" presetClass="path" presetSubtype="0" accel="50000" decel="50000" fill="hold" nodeType="afterEffect">
                                  <p:stCondLst>
                                    <p:cond delay="0"/>
                                  </p:stCondLst>
                                  <p:childTnLst>
                                    <p:animMotion origin="layout" path="M -0.086630 0.296140 C -0.087670 0.284210 -0.088668 0.271990 -0.089949 0.259887 C -0.091230 0.247783 -0.092795 0.235795 -0.094970 0.224330 C -0.097315 0.175450 -0.098225 0.140298 -0.098549 0.100774 C -0.098873 0.061250 -0.098610 0.017355 -0.098610 -0.049010" pathEditMode="relative">
                                      <p:cBhvr>
                                        <p:cTn id="36" dur="2000" fill="hold"/>
                                        <p:tgtEl>
                                          <p:spTgt spid="1183"/>
                                        </p:tgtEl>
                                        <p:attrNameLst>
                                          <p:attrName>ppt_x</p:attrName>
                                          <p:attrName>ppt_y</p:attrName>
                                        </p:attrNameLst>
                                      </p:cBhvr>
                                    </p:animMotion>
                                  </p:childTnLst>
                                </p:cTn>
                              </p:par>
                            </p:childTnLst>
                          </p:cTn>
                        </p:par>
                        <p:par>
                          <p:cTn id="37" fill="hold">
                            <p:stCondLst>
                              <p:cond delay="0"/>
                            </p:stCondLst>
                            <p:childTnLst>
                              <p:par>
                                <p:cTn id="38" presetID="-1" presetClass="path" presetSubtype="0" accel="50000" decel="50000" fill="hold" nodeType="withEffect">
                                  <p:stCondLst>
                                    <p:cond delay="0"/>
                                  </p:stCondLst>
                                  <p:childTnLst>
                                    <p:animMotion origin="layout" path="M 0.000000 0.000000 C -0.015804 -0.000580 -0.039468 -0.001392 -0.059182 -0.002060 C -0.078895 -0.002727 -0.094658 -0.003250 -0.094658 -0.003250" pathEditMode="relative">
                                      <p:cBhvr>
                                        <p:cTn id="39" dur="2000" fill="hold"/>
                                        <p:tgtEl>
                                          <p:spTgt spid="1176"/>
                                        </p:tgtEl>
                                        <p:attrNameLst>
                                          <p:attrName>ppt_x</p:attrName>
                                          <p:attrName>ppt_y</p:attrName>
                                        </p:attrNameLst>
                                      </p:cBhvr>
                                    </p:animMotion>
                                  </p:childTnLst>
                                </p:cTn>
                              </p:par>
                            </p:childTnLst>
                          </p:cTn>
                        </p:par>
                        <p:par>
                          <p:cTn id="40" fill="hold">
                            <p:stCondLst>
                              <p:cond delay="0"/>
                            </p:stCondLst>
                            <p:childTnLst>
                              <p:par>
                                <p:cTn id="41" presetID="-1" presetClass="path" presetSubtype="0" accel="50000" decel="50000" fill="hold" nodeType="withEffect">
                                  <p:stCondLst>
                                    <p:cond delay="0"/>
                                  </p:stCondLst>
                                  <p:childTnLst>
                                    <p:animMotion origin="layout" path="M 0.000000 0.000000 C -0.001650 -0.001510 -0.003560 -0.002437 -0.005449 -0.003335 C -0.007337 -0.004233 -0.009205 -0.005100 -0.010770 -0.006490 C -0.015545 -0.011005 -0.016890 -0.012628 -0.017866 -0.013498 C -0.018842 -0.014368 -0.019450 -0.014485 -0.022750 -0.015990 C -0.023620 -0.016800 -0.024402 -0.017725 -0.025184 -0.018593 C -0.025965 -0.019460 -0.026745 -0.020270 -0.027610 -0.020850 C -0.028220 -0.021315 -0.028873 -0.021490 -0.029503 -0.021664 C -0.030133 -0.021837 -0.030740 -0.022010 -0.031260 -0.022470 C -0.037600 -0.028265 -0.035993 -0.027978 -0.034646 -0.027370 C -0.033300 -0.026762 -0.032215 -0.025835 -0.039600 -0.030350 C -0.040985 -0.035795 -0.040722 -0.035795 -0.040852 -0.035245 C -0.040983 -0.034695 -0.041505 -0.033595 -0.044460 -0.036840 C -0.045240 -0.037765 -0.045760 -0.038923 -0.046259 -0.040080 C -0.046758 -0.041237 -0.047235 -0.042395 -0.047930 -0.043320" pathEditMode="relative">
                                      <p:cBhvr>
                                        <p:cTn id="42" dur="2000" fill="hold"/>
                                        <p:tgtEl>
                                          <p:spTgt spid="1175"/>
                                        </p:tgtEl>
                                        <p:attrNameLst>
                                          <p:attrName>ppt_x</p:attrName>
                                          <p:attrName>ppt_y</p:attrName>
                                        </p:attrNameLst>
                                      </p:cBhvr>
                                    </p:animMotion>
                                  </p:childTnLst>
                                </p:cTn>
                              </p:par>
                            </p:childTnLst>
                          </p:cTn>
                        </p:par>
                        <p:par>
                          <p:cTn id="43" fill="hold">
                            <p:stCondLst>
                              <p:cond delay="0"/>
                            </p:stCondLst>
                            <p:childTnLst>
                              <p:par>
                                <p:cTn id="44" presetID="-1" presetClass="path" presetSubtype="0" accel="50000" decel="50000" fill="hold" nodeType="afterEffect">
                                  <p:stCondLst>
                                    <p:cond delay="0"/>
                                  </p:stCondLst>
                                  <p:childTnLst>
                                    <p:animMotion origin="layout" path="M 0.023960 0.182296 C 0.018750 0.177666 0.020140 0.174426 0.016840 0.167936 C 0.010240 0.155196 0.005030 0.143146 -0.000012 0.129486 C -0.000616 0.128096 -0.001265 0.126764 -0.001894 0.125460 C -0.002522 0.124156 -0.003130 0.122881 -0.003650 0.121606 C -0.004780 0.118941 -0.006257 0.114946 -0.007452 0.111646 C -0.008647 0.108346 -0.009560 0.105741 -0.009560 0.105856 C -0.012690 0.081306 -0.022590 0.059756 -0.025190 0.035206 C -0.028490 0.005786 -0.027450 -0.020394 -0.027450 -0.050964" pathEditMode="relative">
                                      <p:cBhvr>
                                        <p:cTn id="45" dur="2000" fill="hold"/>
                                        <p:tgtEl>
                                          <p:spTgt spid="1181"/>
                                        </p:tgtEl>
                                        <p:attrNameLst>
                                          <p:attrName>ppt_x</p:attrName>
                                          <p:attrName>ppt_y</p:attrName>
                                        </p:attrNameLst>
                                      </p:cBhvr>
                                    </p:animMotion>
                                  </p:childTnLst>
                                </p:cTn>
                              </p:par>
                            </p:childTnLst>
                          </p:cTn>
                        </p:par>
                        <p:par>
                          <p:cTn id="46" fill="hold">
                            <p:stCondLst>
                              <p:cond delay="0"/>
                            </p:stCondLst>
                            <p:childTnLst>
                              <p:par>
                                <p:cTn id="47" presetID="-1" presetClass="path" presetSubtype="0" accel="50000" decel="50000" fill="hold" nodeType="withEffect">
                                  <p:stCondLst>
                                    <p:cond delay="0"/>
                                  </p:stCondLst>
                                  <p:childTnLst>
                                    <p:animMotion origin="layout" path="M 0.000000 0.000000 C -0.000604 -0.007178 -0.001167 -0.014357 -0.002186 -0.021364 C -0.003206 -0.028371 -0.004684 -0.035206 -0.007119 -0.041696 C -0.009549 -0.059996 -0.015969 -0.080836 -0.021529 -0.097516 C -0.024829 -0.107476 -0.029869 -0.116286 -0.032299 -0.126246 C -0.036469 -0.142686 -0.040289 -0.160526 -0.045499 -0.175816 C -0.071199 -0.251326 -0.049669 -0.179516 -0.064599 -0.227006 C -0.070679 -0.246236 -0.076059 -0.264296 -0.084919 -0.281206 C -0.088219 -0.287236 -0.090829 -0.293716 -0.094649 -0.298816 C -0.097079 -0.302056 -0.100029 -0.304606 -0.101769 -0.308316 C -0.102204 -0.309126 -0.102811 -0.310341 -0.103310 -0.311353 C -0.103809 -0.312366 -0.104199 -0.313176 -0.104199 -0.313176" pathEditMode="relative">
                                      <p:cBhvr>
                                        <p:cTn id="48" dur="2000" fill="hold"/>
                                        <p:tgtEl>
                                          <p:spTgt spid="1180"/>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path" presetSubtype="0" accel="50000" decel="50000" fill="hold" nodeType="clickEffect">
                                  <p:stCondLst>
                                    <p:cond delay="0"/>
                                  </p:stCondLst>
                                  <p:childTnLst>
                                    <p:animMotion origin="layout" path="M -0.098610 -0.049010 C -0.102775 -0.052480 -0.105163 -0.055665 -0.107095 -0.058850 C -0.109028 -0.062035 -0.110505 -0.065220 -0.112850 -0.068690 C -0.120315 -0.090120 -0.125873 -0.113632 -0.123594 -0.136565 C -0.121315 -0.159497 -0.111200 -0.181850 -0.087320 -0.200960 C -0.085495 -0.204785 -0.085885 -0.206522 -0.085603 -0.207303 C -0.085320 -0.208085 -0.084365 -0.207910 -0.079850 -0.207910" pathEditMode="relative">
                                      <p:cBhvr>
                                        <p:cTn id="52" dur="2000" fill="hold"/>
                                        <p:tgtEl>
                                          <p:spTgt spid="1183"/>
                                        </p:tgtEl>
                                        <p:attrNameLst>
                                          <p:attrName>ppt_x</p:attrName>
                                          <p:attrName>ppt_y</p:attrName>
                                        </p:attrNameLst>
                                      </p:cBhvr>
                                    </p:animMotion>
                                  </p:childTnLst>
                                </p:cTn>
                              </p:par>
                            </p:childTnLst>
                          </p:cTn>
                        </p:par>
                        <p:par>
                          <p:cTn id="53" fill="hold">
                            <p:stCondLst>
                              <p:cond delay="2000"/>
                            </p:stCondLst>
                            <p:childTnLst>
                              <p:par>
                                <p:cTn id="54" presetID="-1" presetClass="path" presetSubtype="0" accel="50000" decel="50000" fill="hold" nodeType="withEffect">
                                  <p:stCondLst>
                                    <p:cond delay="0"/>
                                  </p:stCondLst>
                                  <p:childTnLst>
                                    <p:animMotion origin="layout" path="M 0.000000 0.000000 C 0.000696 -0.028607 0.002347 -0.059126 0.001501 -0.089210 C 0.000655 -0.119294 -0.002688 -0.148944 -0.011978 -0.175814 C -0.012848 -0.181029 -0.013890 -0.186299 -0.015389 -0.191222 C -0.016888 -0.196144 -0.018843 -0.200719 -0.021538 -0.204544 C -0.023618 -0.212649 -0.024008 -0.215197 -0.024443 -0.216847 C -0.024878 -0.218497 -0.025358 -0.219249 -0.027618 -0.223764 C -0.028048 -0.226199 -0.028438 -0.228632 -0.028829 -0.231036 C -0.029220 -0.233439 -0.029613 -0.235814 -0.030048 -0.238134 C -0.030218 -0.238944 -0.030520 -0.240102 -0.030780 -0.241057 C -0.031040 -0.242012 -0.031258 -0.242764 -0.031258 -0.242764" pathEditMode="relative">
                                      <p:cBhvr>
                                        <p:cTn id="55" dur="2000" fill="hold"/>
                                        <p:tgtEl>
                                          <p:spTgt spid="1190"/>
                                        </p:tgtEl>
                                        <p:attrNameLst>
                                          <p:attrName>ppt_x</p:attrName>
                                          <p:attrName>ppt_y</p:attrName>
                                        </p:attrNameLst>
                                      </p:cBhvr>
                                    </p:animMotion>
                                  </p:childTnLst>
                                </p:cTn>
                              </p:par>
                              <p:par>
                                <p:cTn id="56" presetID="-1" presetClass="path" presetSubtype="0" accel="50000" decel="50000" fill="hold" nodeType="withEffect">
                                  <p:stCondLst>
                                    <p:cond delay="0"/>
                                  </p:stCondLst>
                                  <p:childTnLst>
                                    <p:animMotion origin="layout" path="M 0.000000 0.000000 C 0.004431 0.005671 0.006906 0.011514 0.009469 0.017500 C 0.012031 0.023487 0.014681 0.029617 0.019461 0.035862 C 0.022761 0.044882 0.027281 0.054132 0.032841 0.061532 C 0.035441 0.065002 0.044481 0.067092 0.044481 0.071942" pathEditMode="relative">
                                      <p:cBhvr>
                                        <p:cTn id="57" dur="2000" fill="hold"/>
                                        <p:tgtEl>
                                          <p:spTgt spid="43"/>
                                        </p:tgtEl>
                                        <p:attrNameLst>
                                          <p:attrName>ppt_x</p:attrName>
                                          <p:attrName>ppt_y</p:attrName>
                                        </p:attrNameLst>
                                      </p:cBhvr>
                                    </p:animMotion>
                                  </p:childTnLst>
                                </p:cTn>
                              </p:par>
                            </p:childTnLst>
                          </p:cTn>
                        </p:par>
                        <p:par>
                          <p:cTn id="58" fill="hold">
                            <p:stCondLst>
                              <p:cond delay="4000"/>
                            </p:stCondLst>
                            <p:childTnLst>
                              <p:par>
                                <p:cTn id="59" presetID="-1" presetClass="path" presetSubtype="0" accel="50000" decel="50000" fill="hold" nodeType="afterEffect">
                                  <p:stCondLst>
                                    <p:cond delay="0"/>
                                  </p:stCondLst>
                                  <p:childTnLst>
                                    <p:animMotion origin="layout" path="M 0.044481 0.071942 C 0.063941 0.076332 0.038751 0.069852 0.066721 0.083272 C 0.089831 0.094372 0.113451 0.105252 0.133781 0.119122" pathEditMode="relative">
                                      <p:cBhvr>
                                        <p:cTn id="60" dur="2000" fill="hold"/>
                                        <p:tgtEl>
                                          <p:spTgt spid="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 name="Shape 1795"/>
          <p:cNvSpPr>
            <a:spLocks noGrp="1"/>
          </p:cNvSpPr>
          <p:nvPr>
            <p:ph type="title"/>
          </p:nvPr>
        </p:nvSpPr>
        <p:spPr>
          <a:prstGeom prst="rect">
            <a:avLst/>
          </a:prstGeom>
        </p:spPr>
        <p:txBody>
          <a:bodyPr/>
          <a:lstStyle>
            <a:lvl1pPr>
              <a:defRPr>
                <a:solidFill>
                  <a:srgbClr val="FF0000"/>
                </a:solidFill>
              </a:defRPr>
            </a:lvl1pPr>
          </a:lstStyle>
          <a:p>
            <a:r>
              <a:rPr b="1" dirty="0">
                <a:solidFill>
                  <a:schemeClr val="accent1"/>
                </a:solidFill>
              </a:rPr>
              <a:t>TOUS MARQUEURS</a:t>
            </a:r>
          </a:p>
        </p:txBody>
      </p:sp>
      <p:grpSp>
        <p:nvGrpSpPr>
          <p:cNvPr id="1798" name="Group 1798"/>
          <p:cNvGrpSpPr/>
          <p:nvPr/>
        </p:nvGrpSpPr>
        <p:grpSpPr>
          <a:xfrm>
            <a:off x="3324606" y="1388003"/>
            <a:ext cx="2519296" cy="4713622"/>
            <a:chOff x="-2301605" y="-25784"/>
            <a:chExt cx="3509974" cy="4713621"/>
          </a:xfrm>
        </p:grpSpPr>
        <p:sp>
          <p:nvSpPr>
            <p:cNvPr id="1796" name="Shape 1796"/>
            <p:cNvSpPr/>
            <p:nvPr/>
          </p:nvSpPr>
          <p:spPr>
            <a:xfrm>
              <a:off x="-2301605" y="-25784"/>
              <a:ext cx="3509974" cy="4713621"/>
            </a:xfrm>
            <a:prstGeom prst="roundRect">
              <a:avLst>
                <a:gd name="adj" fmla="val 16667"/>
              </a:avLst>
            </a:prstGeom>
            <a:solidFill>
              <a:srgbClr val="66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1797" name="Shape 1797"/>
            <p:cNvSpPr/>
            <p:nvPr/>
          </p:nvSpPr>
          <p:spPr>
            <a:xfrm>
              <a:off x="-2088387" y="116782"/>
              <a:ext cx="3167291" cy="44319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t>ATTENDUS</a:t>
              </a:r>
              <a:r>
                <a:rPr lang="fr-FR" dirty="0">
                  <a:solidFill>
                    <a:srgbClr val="FFFFFF"/>
                  </a:solidFill>
                </a:rPr>
                <a:t> </a:t>
              </a:r>
              <a:r>
                <a:rPr lang="fr-FR" dirty="0" smtClean="0">
                  <a:solidFill>
                    <a:srgbClr val="FFFFFF"/>
                  </a:solidFill>
                </a:rPr>
                <a:t> </a:t>
              </a:r>
              <a:r>
                <a:rPr lang="fr-FR" dirty="0" smtClean="0"/>
                <a:t>2</a:t>
              </a:r>
              <a:r>
                <a:rPr lang="fr-FR" baseline="30000" dirty="0" smtClean="0"/>
                <a:t>ème</a:t>
              </a:r>
              <a:r>
                <a:rPr lang="fr-FR" dirty="0" smtClean="0"/>
                <a:t> étape</a:t>
              </a:r>
              <a:r>
                <a:rPr dirty="0" smtClean="0"/>
                <a:t> </a:t>
              </a:r>
              <a:endParaRPr dirty="0"/>
            </a:p>
            <a:p>
              <a:pPr algn="ctr"/>
              <a:endParaRPr dirty="0"/>
            </a:p>
            <a:p>
              <a:r>
                <a:rPr lang="fr-FR" b="1" dirty="0" smtClean="0"/>
                <a:t>Equipe:</a:t>
              </a:r>
            </a:p>
            <a:p>
              <a:r>
                <a:rPr lang="fr-FR" sz="1600" dirty="0" smtClean="0"/>
                <a:t>-Tir en situation favorable mais pas forcément en ZFM </a:t>
              </a:r>
            </a:p>
            <a:p>
              <a:r>
                <a:rPr lang="fr-FR" sz="1600" dirty="0" smtClean="0"/>
                <a:t>+50% buts marqués</a:t>
              </a:r>
              <a:endParaRPr lang="fr-FR" sz="1600" dirty="0">
                <a:solidFill>
                  <a:srgbClr val="FFFFFF"/>
                </a:solidFill>
              </a:endParaRPr>
            </a:p>
            <a:p>
              <a:endParaRPr dirty="0">
                <a:solidFill>
                  <a:srgbClr val="FFFFFF"/>
                </a:solidFill>
              </a:endParaRPr>
            </a:p>
            <a:p>
              <a:pPr>
                <a:buSzPct val="100000"/>
              </a:pPr>
              <a:r>
                <a:rPr lang="fr-FR" b="1" dirty="0" smtClean="0"/>
                <a:t>Tireur:</a:t>
              </a:r>
            </a:p>
            <a:p>
              <a:pPr>
                <a:buSzPct val="100000"/>
              </a:pPr>
              <a:r>
                <a:rPr lang="fr-FR" sz="1600" dirty="0" smtClean="0"/>
                <a:t>-Ose tirer </a:t>
              </a:r>
            </a:p>
            <a:p>
              <a:pPr>
                <a:buSzPct val="100000"/>
              </a:pPr>
              <a:r>
                <a:rPr lang="fr-FR" sz="1600" dirty="0"/>
                <a:t>-</a:t>
              </a:r>
              <a:r>
                <a:rPr lang="fr-FR" sz="1600" dirty="0" smtClean="0"/>
                <a:t>« tirs seuls » en course ou suspension recherchés, </a:t>
              </a:r>
            </a:p>
            <a:p>
              <a:pPr>
                <a:buSzPct val="100000"/>
              </a:pPr>
              <a:r>
                <a:rPr lang="fr-FR" sz="1600" dirty="0"/>
                <a:t>-</a:t>
              </a:r>
              <a:r>
                <a:rPr lang="fr-FR" sz="1600" dirty="0" smtClean="0"/>
                <a:t>tirs en ZFM</a:t>
              </a:r>
            </a:p>
            <a:p>
              <a:pPr>
                <a:buSzPct val="100000"/>
              </a:pPr>
              <a:r>
                <a:rPr lang="fr-FR" sz="1600" dirty="0" smtClean="0"/>
                <a:t>-temps pour regarder GB et tirer où il n’est pas</a:t>
              </a:r>
            </a:p>
            <a:p>
              <a:pPr>
                <a:buSzPct val="100000"/>
              </a:pPr>
              <a:r>
                <a:rPr lang="fr-FR" sz="1600" dirty="0" smtClean="0"/>
                <a:t>-Tir en percussion à l’opposé du GB</a:t>
              </a:r>
            </a:p>
          </p:txBody>
        </p:sp>
      </p:grpSp>
      <p:grpSp>
        <p:nvGrpSpPr>
          <p:cNvPr id="1801" name="Group 1801"/>
          <p:cNvGrpSpPr/>
          <p:nvPr/>
        </p:nvGrpSpPr>
        <p:grpSpPr>
          <a:xfrm>
            <a:off x="457200" y="1388003"/>
            <a:ext cx="2501567" cy="4765355"/>
            <a:chOff x="0" y="158462"/>
            <a:chExt cx="3509975" cy="4713622"/>
          </a:xfrm>
        </p:grpSpPr>
        <p:sp>
          <p:nvSpPr>
            <p:cNvPr id="1799" name="Shape 1799"/>
            <p:cNvSpPr/>
            <p:nvPr/>
          </p:nvSpPr>
          <p:spPr>
            <a:xfrm>
              <a:off x="0" y="158462"/>
              <a:ext cx="3509975" cy="4713622"/>
            </a:xfrm>
            <a:prstGeom prst="roundRect">
              <a:avLst>
                <a:gd name="adj" fmla="val 16667"/>
              </a:avLst>
            </a:prstGeom>
            <a:solidFill>
              <a:srgbClr val="66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1800" name="Shape 1800"/>
            <p:cNvSpPr/>
            <p:nvPr/>
          </p:nvSpPr>
          <p:spPr>
            <a:xfrm>
              <a:off x="171342" y="221737"/>
              <a:ext cx="3167292" cy="42165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t>ATTENDU</a:t>
              </a:r>
              <a:r>
                <a:rPr lang="fr-FR" dirty="0" smtClean="0"/>
                <a:t>S   1</a:t>
              </a:r>
              <a:r>
                <a:rPr lang="fr-FR" baseline="30000" dirty="0" smtClean="0"/>
                <a:t>ère</a:t>
              </a:r>
              <a:r>
                <a:rPr lang="fr-FR" dirty="0" smtClean="0"/>
                <a:t> étape</a:t>
              </a:r>
              <a:endParaRPr dirty="0">
                <a:solidFill>
                  <a:srgbClr val="FFFFFF"/>
                </a:solidFill>
              </a:endParaRPr>
            </a:p>
            <a:p>
              <a:pPr>
                <a:defRPr b="1">
                  <a:solidFill>
                    <a:srgbClr val="FF0000"/>
                  </a:solidFill>
                </a:defRPr>
              </a:pPr>
              <a:endParaRPr dirty="0">
                <a:solidFill>
                  <a:srgbClr val="FFFFFF"/>
                </a:solidFill>
              </a:endParaRPr>
            </a:p>
            <a:p>
              <a:r>
                <a:rPr lang="fr-FR" b="1" dirty="0"/>
                <a:t>Equipe:</a:t>
              </a:r>
            </a:p>
            <a:p>
              <a:r>
                <a:rPr lang="fr-FR" sz="1600" dirty="0" smtClean="0"/>
                <a:t>-Peu d’accès à la cible, </a:t>
              </a:r>
            </a:p>
            <a:p>
              <a:r>
                <a:rPr lang="fr-FR" sz="1600" dirty="0" smtClean="0"/>
                <a:t>-peu de tir souvent en situation défavorable -30% buts marqués</a:t>
              </a:r>
              <a:endParaRPr lang="fr-FR" sz="1600" dirty="0">
                <a:solidFill>
                  <a:srgbClr val="FFFFFF"/>
                </a:solidFill>
              </a:endParaRPr>
            </a:p>
            <a:p>
              <a:endParaRPr lang="fr-FR" dirty="0">
                <a:solidFill>
                  <a:srgbClr val="FFFFFF"/>
                </a:solidFill>
              </a:endParaRPr>
            </a:p>
            <a:p>
              <a:pPr>
                <a:buSzPct val="100000"/>
              </a:pPr>
              <a:r>
                <a:rPr lang="fr-FR" b="1" dirty="0"/>
                <a:t>Tireur:</a:t>
              </a:r>
            </a:p>
            <a:p>
              <a:pPr>
                <a:buSzPct val="100000"/>
              </a:pPr>
              <a:r>
                <a:rPr lang="fr-FR" sz="1600" dirty="0" smtClean="0"/>
                <a:t>Prend pas la responsabilité du tir , </a:t>
              </a:r>
            </a:p>
            <a:p>
              <a:pPr>
                <a:buSzPct val="100000"/>
              </a:pPr>
              <a:r>
                <a:rPr lang="fr-FR" sz="1600" dirty="0"/>
                <a:t>-</a:t>
              </a:r>
              <a:r>
                <a:rPr lang="fr-FR" sz="1600" dirty="0" smtClean="0"/>
                <a:t>tir en Z non favorable </a:t>
              </a:r>
            </a:p>
            <a:p>
              <a:pPr>
                <a:buSzPct val="100000"/>
              </a:pPr>
              <a:r>
                <a:rPr lang="fr-FR" sz="1600" dirty="0"/>
                <a:t>-</a:t>
              </a:r>
              <a:r>
                <a:rPr lang="fr-FR" sz="1600" dirty="0" smtClean="0"/>
                <a:t>ZFM non identifiée </a:t>
              </a:r>
            </a:p>
            <a:p>
              <a:pPr>
                <a:buSzPct val="100000"/>
              </a:pPr>
              <a:r>
                <a:rPr lang="fr-FR" sz="1600" dirty="0"/>
                <a:t>-</a:t>
              </a:r>
              <a:r>
                <a:rPr lang="fr-FR" sz="1600" dirty="0" smtClean="0"/>
                <a:t>tir en percussion uniquement</a:t>
              </a:r>
              <a:endParaRPr lang="fr-FR" sz="1600" dirty="0">
                <a:solidFill>
                  <a:srgbClr val="FFFFFF"/>
                </a:solidFill>
              </a:endParaRPr>
            </a:p>
            <a:p>
              <a:endParaRPr dirty="0">
                <a:solidFill>
                  <a:srgbClr val="FFFFFF"/>
                </a:solidFill>
              </a:endParaRPr>
            </a:p>
          </p:txBody>
        </p:sp>
      </p:grpSp>
      <p:sp>
        <p:nvSpPr>
          <p:cNvPr id="1806" name="Shape 1806"/>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grpSp>
        <p:nvGrpSpPr>
          <p:cNvPr id="10" name="Group 1798"/>
          <p:cNvGrpSpPr/>
          <p:nvPr/>
        </p:nvGrpSpPr>
        <p:grpSpPr>
          <a:xfrm>
            <a:off x="6226964" y="1422338"/>
            <a:ext cx="2519296" cy="4718801"/>
            <a:chOff x="-2172140" y="20769"/>
            <a:chExt cx="3509974" cy="4718800"/>
          </a:xfrm>
        </p:grpSpPr>
        <p:sp>
          <p:nvSpPr>
            <p:cNvPr id="11" name="Shape 1796"/>
            <p:cNvSpPr/>
            <p:nvPr/>
          </p:nvSpPr>
          <p:spPr>
            <a:xfrm>
              <a:off x="-2172140" y="25948"/>
              <a:ext cx="3509974" cy="4713621"/>
            </a:xfrm>
            <a:prstGeom prst="roundRect">
              <a:avLst>
                <a:gd name="adj" fmla="val 16667"/>
              </a:avLst>
            </a:prstGeom>
            <a:solidFill>
              <a:srgbClr val="66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12" name="Shape 1797"/>
            <p:cNvSpPr/>
            <p:nvPr/>
          </p:nvSpPr>
          <p:spPr>
            <a:xfrm>
              <a:off x="-1951208" y="20769"/>
              <a:ext cx="3167291" cy="4678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t>ATTENDUS</a:t>
              </a:r>
              <a:r>
                <a:rPr lang="fr-FR" dirty="0">
                  <a:solidFill>
                    <a:srgbClr val="FFFFFF"/>
                  </a:solidFill>
                </a:rPr>
                <a:t> </a:t>
              </a:r>
              <a:r>
                <a:rPr lang="fr-FR" dirty="0" smtClean="0">
                  <a:solidFill>
                    <a:srgbClr val="FFFFFF"/>
                  </a:solidFill>
                </a:rPr>
                <a:t> </a:t>
              </a:r>
              <a:r>
                <a:rPr lang="fr-FR" dirty="0">
                  <a:solidFill>
                    <a:srgbClr val="FF0000"/>
                  </a:solidFill>
                </a:rPr>
                <a:t>3</a:t>
              </a:r>
              <a:r>
                <a:rPr lang="fr-FR" baseline="30000" dirty="0" smtClean="0"/>
                <a:t>ème</a:t>
              </a:r>
              <a:r>
                <a:rPr lang="fr-FR" dirty="0" smtClean="0"/>
                <a:t> étape</a:t>
              </a:r>
              <a:r>
                <a:rPr dirty="0" smtClean="0"/>
                <a:t> </a:t>
              </a:r>
              <a:endParaRPr dirty="0"/>
            </a:p>
            <a:p>
              <a:pPr algn="ctr"/>
              <a:endParaRPr dirty="0"/>
            </a:p>
            <a:p>
              <a:r>
                <a:rPr lang="fr-FR" b="1" dirty="0"/>
                <a:t>Equipe:</a:t>
              </a:r>
            </a:p>
            <a:p>
              <a:r>
                <a:rPr lang="fr-FR" sz="1600" dirty="0" smtClean="0"/>
                <a:t>Tir en position et ZFM +70% buts marqués</a:t>
              </a:r>
              <a:endParaRPr lang="fr-FR" sz="1600" dirty="0">
                <a:solidFill>
                  <a:srgbClr val="FFFFFF"/>
                </a:solidFill>
              </a:endParaRPr>
            </a:p>
            <a:p>
              <a:endParaRPr lang="fr-FR" dirty="0">
                <a:solidFill>
                  <a:srgbClr val="FFFFFF"/>
                </a:solidFill>
              </a:endParaRPr>
            </a:p>
            <a:p>
              <a:pPr>
                <a:buSzPct val="100000"/>
              </a:pPr>
              <a:r>
                <a:rPr lang="fr-FR" b="1" dirty="0"/>
                <a:t>Tireur:</a:t>
              </a:r>
            </a:p>
            <a:p>
              <a:pPr>
                <a:buSzPct val="100000"/>
              </a:pPr>
              <a:r>
                <a:rPr lang="fr-FR" sz="1600" dirty="0" smtClean="0"/>
                <a:t>-Assume responsabilité du tir </a:t>
              </a:r>
            </a:p>
            <a:p>
              <a:pPr>
                <a:buSzPct val="100000"/>
              </a:pPr>
              <a:r>
                <a:rPr lang="fr-FR" sz="1600" dirty="0"/>
                <a:t>-</a:t>
              </a:r>
              <a:r>
                <a:rPr lang="fr-FR" sz="1600" dirty="0" smtClean="0"/>
                <a:t>« Tirs seuls » en suspension recherchés </a:t>
              </a:r>
            </a:p>
            <a:p>
              <a:pPr>
                <a:buSzPct val="100000"/>
              </a:pPr>
              <a:r>
                <a:rPr lang="fr-FR" sz="1600" dirty="0"/>
                <a:t>-</a:t>
              </a:r>
              <a:r>
                <a:rPr lang="fr-FR" sz="1600" dirty="0" smtClean="0"/>
                <a:t>tirs déclenchés en ZFM</a:t>
              </a:r>
            </a:p>
            <a:p>
              <a:pPr>
                <a:buSzPct val="100000"/>
              </a:pPr>
              <a:r>
                <a:rPr lang="fr-FR" sz="1600" dirty="0" smtClean="0"/>
                <a:t>-temps de suspension pour tirer loin du GB </a:t>
              </a:r>
            </a:p>
            <a:p>
              <a:pPr>
                <a:buSzPct val="100000"/>
              </a:pPr>
              <a:r>
                <a:rPr lang="fr-FR" sz="1600" dirty="0"/>
                <a:t>-</a:t>
              </a:r>
              <a:r>
                <a:rPr lang="fr-FR" sz="1600" dirty="0" smtClean="0"/>
                <a:t>alternance tirs percussion / contournement en fonction GB</a:t>
              </a:r>
              <a:endParaRPr lang="fr-FR" sz="1600" dirty="0">
                <a:solidFill>
                  <a:srgbClr val="FFFFFF"/>
                </a:solidFill>
              </a:endParaRPr>
            </a:p>
          </p:txBody>
        </p:sp>
      </p:grpSp>
    </p:spTree>
    <p:extLst>
      <p:ext uri="{BB962C8B-B14F-4D97-AF65-F5344CB8AC3E}">
        <p14:creationId xmlns:p14="http://schemas.microsoft.com/office/powerpoint/2010/main" val="829711521"/>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801"/>
                                        </p:tgtEl>
                                        <p:attrNameLst>
                                          <p:attrName>style.visibility</p:attrName>
                                        </p:attrNameLst>
                                      </p:cBhvr>
                                      <p:to>
                                        <p:strVal val="visible"/>
                                      </p:to>
                                    </p:set>
                                    <p:animEffect transition="in" filter="blinds(horizontal)">
                                      <p:cBhvr>
                                        <p:cTn id="7" dur="500"/>
                                        <p:tgtEl>
                                          <p:spTgt spid="18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1798"/>
                                        </p:tgtEl>
                                        <p:attrNameLst>
                                          <p:attrName>style.visibility</p:attrName>
                                        </p:attrNameLst>
                                      </p:cBhvr>
                                      <p:to>
                                        <p:strVal val="visible"/>
                                      </p:to>
                                    </p:set>
                                    <p:animEffect transition="in" filter="blinds(horizontal)">
                                      <p:cBhvr>
                                        <p:cTn id="12" dur="500"/>
                                        <p:tgtEl>
                                          <p:spTgt spid="17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8" grpId="0" animBg="1" advAuto="0"/>
      <p:bldP spid="1801" grpId="0" animBg="1" advAuto="0"/>
      <p:bldP spid="1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2"/>
          </p:nvPr>
        </p:nvSpPr>
        <p:spPr>
          <a:prstGeom prst="rect">
            <a:avLst/>
          </a:prstGeom>
        </p:spPr>
        <p:txBody>
          <a:bodyPr/>
          <a:lstStyle/>
          <a:p>
            <a:fld id="{71FF0ED0-367E-844B-8F08-44A69254A6F7}" type="slidenum">
              <a:rPr lang="fr-FR" smtClean="0"/>
              <a:t>15</a:t>
            </a:fld>
            <a:endParaRPr lang="fr-FR"/>
          </a:p>
        </p:txBody>
      </p:sp>
      <p:sp>
        <p:nvSpPr>
          <p:cNvPr id="2" name="Titre 1"/>
          <p:cNvSpPr>
            <a:spLocks noGrp="1"/>
          </p:cNvSpPr>
          <p:nvPr>
            <p:ph type="title" idx="4294967295"/>
          </p:nvPr>
        </p:nvSpPr>
        <p:spPr>
          <a:xfrm>
            <a:off x="0" y="100013"/>
            <a:ext cx="8229600" cy="1143000"/>
          </a:xfrm>
        </p:spPr>
        <p:txBody>
          <a:bodyPr>
            <a:normAutofit fontScale="90000"/>
          </a:bodyPr>
          <a:lstStyle/>
          <a:p>
            <a:r>
              <a:rPr lang="fr-FR" sz="3600" b="1" dirty="0" smtClean="0">
                <a:solidFill>
                  <a:schemeClr val="accent1"/>
                </a:solidFill>
              </a:rPr>
              <a:t>« TOUS MARQUEURS » </a:t>
            </a:r>
            <a:r>
              <a:rPr lang="fr-FR" b="1" dirty="0" smtClean="0">
                <a:solidFill>
                  <a:schemeClr val="accent1"/>
                </a:solidFill>
              </a:rPr>
              <a:t/>
            </a:r>
            <a:br>
              <a:rPr lang="fr-FR" b="1" dirty="0" smtClean="0">
                <a:solidFill>
                  <a:schemeClr val="accent1"/>
                </a:solidFill>
              </a:rPr>
            </a:br>
            <a:endParaRPr lang="fr-FR" sz="3600" b="1" dirty="0">
              <a:solidFill>
                <a:schemeClr val="accent1"/>
              </a:solidFill>
            </a:endParaRPr>
          </a:p>
        </p:txBody>
      </p:sp>
      <p:grpSp>
        <p:nvGrpSpPr>
          <p:cNvPr id="5" name="Grouper 4"/>
          <p:cNvGrpSpPr/>
          <p:nvPr/>
        </p:nvGrpSpPr>
        <p:grpSpPr>
          <a:xfrm>
            <a:off x="7128369" y="158407"/>
            <a:ext cx="1939622" cy="1168928"/>
            <a:chOff x="1153302" y="3884117"/>
            <a:chExt cx="3391414" cy="2130252"/>
          </a:xfrm>
        </p:grpSpPr>
        <p:sp>
          <p:nvSpPr>
            <p:cNvPr id="6" name="Rectangle 5"/>
            <p:cNvSpPr/>
            <p:nvPr/>
          </p:nvSpPr>
          <p:spPr>
            <a:xfrm>
              <a:off x="1153302" y="3884117"/>
              <a:ext cx="3391414" cy="2130252"/>
            </a:xfrm>
            <a:prstGeom prst="rect">
              <a:avLst/>
            </a:prstGeom>
            <a:solidFill>
              <a:srgbClr val="7BD8F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7" name="Grouper 6"/>
            <p:cNvGrpSpPr/>
            <p:nvPr/>
          </p:nvGrpSpPr>
          <p:grpSpPr>
            <a:xfrm>
              <a:off x="1631130" y="3884117"/>
              <a:ext cx="2359284" cy="2130252"/>
              <a:chOff x="1631130" y="1724076"/>
              <a:chExt cx="2359284" cy="2130252"/>
            </a:xfrm>
          </p:grpSpPr>
          <p:sp>
            <p:nvSpPr>
              <p:cNvPr id="8" name="Rectangle 7"/>
              <p:cNvSpPr/>
              <p:nvPr/>
            </p:nvSpPr>
            <p:spPr>
              <a:xfrm rot="5400000">
                <a:off x="1706066" y="1649140"/>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rot="5400000">
                <a:off x="2799429" y="1663203"/>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5400000">
                <a:off x="3816320" y="1668292"/>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rot="5400000">
                <a:off x="1706066" y="3640726"/>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rot="5400000">
                <a:off x="2799430" y="3657499"/>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rot="5400000">
                <a:off x="3816320" y="3680234"/>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p:cNvCxnSpPr/>
              <p:nvPr/>
            </p:nvCxnSpPr>
            <p:spPr>
              <a:xfrm>
                <a:off x="2328413" y="1724076"/>
                <a:ext cx="0" cy="2090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a:off x="3352411" y="1738828"/>
                <a:ext cx="0" cy="209074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pic>
        <p:nvPicPr>
          <p:cNvPr id="16" name="Picture 27" descr="ball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77" y="331354"/>
            <a:ext cx="588537" cy="58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4"/>
          <p:cNvGrpSpPr>
            <a:grpSpLocks/>
          </p:cNvGrpSpPr>
          <p:nvPr/>
        </p:nvGrpSpPr>
        <p:grpSpPr bwMode="auto">
          <a:xfrm>
            <a:off x="1246736" y="2378753"/>
            <a:ext cx="2578884" cy="2154259"/>
            <a:chOff x="3061" y="1931"/>
            <a:chExt cx="2406" cy="2179"/>
          </a:xfrm>
        </p:grpSpPr>
        <p:sp>
          <p:nvSpPr>
            <p:cNvPr id="18" name="Rectangle 5"/>
            <p:cNvSpPr>
              <a:spLocks noChangeArrowheads="1"/>
            </p:cNvSpPr>
            <p:nvPr/>
          </p:nvSpPr>
          <p:spPr bwMode="auto">
            <a:xfrm>
              <a:off x="3062" y="1932"/>
              <a:ext cx="2404" cy="2178"/>
            </a:xfrm>
            <a:prstGeom prst="rect">
              <a:avLst/>
            </a:prstGeom>
            <a:solidFill>
              <a:srgbClr val="80E2FF"/>
            </a:solidFill>
            <a:ln w="3810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19" name="Arc 7"/>
            <p:cNvSpPr>
              <a:spLocks/>
            </p:cNvSpPr>
            <p:nvPr/>
          </p:nvSpPr>
          <p:spPr bwMode="auto">
            <a:xfrm rot="10800000">
              <a:off x="3366" y="1932"/>
              <a:ext cx="692" cy="5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0" name="Line 8"/>
            <p:cNvSpPr>
              <a:spLocks noChangeShapeType="1"/>
            </p:cNvSpPr>
            <p:nvPr/>
          </p:nvSpPr>
          <p:spPr bwMode="auto">
            <a:xfrm>
              <a:off x="4037" y="2528"/>
              <a:ext cx="426"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21" name="Arc 9"/>
            <p:cNvSpPr>
              <a:spLocks/>
            </p:cNvSpPr>
            <p:nvPr/>
          </p:nvSpPr>
          <p:spPr bwMode="auto">
            <a:xfrm rot="10800000" flipH="1">
              <a:off x="4463" y="1932"/>
              <a:ext cx="675" cy="5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2" name="Arc 10"/>
            <p:cNvSpPr>
              <a:spLocks/>
            </p:cNvSpPr>
            <p:nvPr/>
          </p:nvSpPr>
          <p:spPr bwMode="auto">
            <a:xfrm rot="10800000">
              <a:off x="3061" y="1931"/>
              <a:ext cx="976" cy="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3" name="Line 11"/>
            <p:cNvSpPr>
              <a:spLocks noChangeShapeType="1"/>
            </p:cNvSpPr>
            <p:nvPr/>
          </p:nvSpPr>
          <p:spPr bwMode="auto">
            <a:xfrm>
              <a:off x="4095" y="2811"/>
              <a:ext cx="396" cy="0"/>
            </a:xfrm>
            <a:prstGeom prst="line">
              <a:avLst/>
            </a:prstGeom>
            <a:noFill/>
            <a:ln w="3175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24" name="Line 12"/>
            <p:cNvSpPr>
              <a:spLocks noChangeShapeType="1"/>
            </p:cNvSpPr>
            <p:nvPr/>
          </p:nvSpPr>
          <p:spPr bwMode="auto">
            <a:xfrm>
              <a:off x="4195" y="2613"/>
              <a:ext cx="142"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25" name="Arc 13"/>
            <p:cNvSpPr>
              <a:spLocks/>
            </p:cNvSpPr>
            <p:nvPr/>
          </p:nvSpPr>
          <p:spPr bwMode="auto">
            <a:xfrm rot="10800000" flipH="1">
              <a:off x="4519" y="1932"/>
              <a:ext cx="948" cy="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grpSp>
        <p:nvGrpSpPr>
          <p:cNvPr id="26" name="Group 4"/>
          <p:cNvGrpSpPr>
            <a:grpSpLocks/>
          </p:cNvGrpSpPr>
          <p:nvPr/>
        </p:nvGrpSpPr>
        <p:grpSpPr bwMode="auto">
          <a:xfrm rot="10800000">
            <a:off x="1230133" y="4533012"/>
            <a:ext cx="2596566" cy="2154259"/>
            <a:chOff x="3061" y="1931"/>
            <a:chExt cx="2406" cy="2179"/>
          </a:xfrm>
        </p:grpSpPr>
        <p:sp>
          <p:nvSpPr>
            <p:cNvPr id="27" name="Rectangle 5"/>
            <p:cNvSpPr>
              <a:spLocks noChangeArrowheads="1"/>
            </p:cNvSpPr>
            <p:nvPr/>
          </p:nvSpPr>
          <p:spPr bwMode="auto">
            <a:xfrm>
              <a:off x="3062" y="1932"/>
              <a:ext cx="2404" cy="2178"/>
            </a:xfrm>
            <a:prstGeom prst="rect">
              <a:avLst/>
            </a:prstGeom>
            <a:solidFill>
              <a:srgbClr val="80E2FF"/>
            </a:solidFill>
            <a:ln w="3810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 name="Arc 7"/>
            <p:cNvSpPr>
              <a:spLocks/>
            </p:cNvSpPr>
            <p:nvPr/>
          </p:nvSpPr>
          <p:spPr bwMode="auto">
            <a:xfrm rot="10800000">
              <a:off x="3366" y="1932"/>
              <a:ext cx="692" cy="5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9" name="Line 8"/>
            <p:cNvSpPr>
              <a:spLocks noChangeShapeType="1"/>
            </p:cNvSpPr>
            <p:nvPr/>
          </p:nvSpPr>
          <p:spPr bwMode="auto">
            <a:xfrm>
              <a:off x="4037" y="2528"/>
              <a:ext cx="426"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30" name="Arc 9"/>
            <p:cNvSpPr>
              <a:spLocks/>
            </p:cNvSpPr>
            <p:nvPr/>
          </p:nvSpPr>
          <p:spPr bwMode="auto">
            <a:xfrm rot="10800000" flipH="1">
              <a:off x="4463" y="1932"/>
              <a:ext cx="675" cy="5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1" name="Arc 10"/>
            <p:cNvSpPr>
              <a:spLocks/>
            </p:cNvSpPr>
            <p:nvPr/>
          </p:nvSpPr>
          <p:spPr bwMode="auto">
            <a:xfrm rot="10800000">
              <a:off x="3061" y="1931"/>
              <a:ext cx="976" cy="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2" name="Line 11"/>
            <p:cNvSpPr>
              <a:spLocks noChangeShapeType="1"/>
            </p:cNvSpPr>
            <p:nvPr/>
          </p:nvSpPr>
          <p:spPr bwMode="auto">
            <a:xfrm>
              <a:off x="4095" y="2811"/>
              <a:ext cx="396" cy="0"/>
            </a:xfrm>
            <a:prstGeom prst="line">
              <a:avLst/>
            </a:prstGeom>
            <a:noFill/>
            <a:ln w="3175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33" name="Line 12"/>
            <p:cNvSpPr>
              <a:spLocks noChangeShapeType="1"/>
            </p:cNvSpPr>
            <p:nvPr/>
          </p:nvSpPr>
          <p:spPr bwMode="auto">
            <a:xfrm>
              <a:off x="4195" y="2613"/>
              <a:ext cx="142"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34" name="Arc 13"/>
            <p:cNvSpPr>
              <a:spLocks/>
            </p:cNvSpPr>
            <p:nvPr/>
          </p:nvSpPr>
          <p:spPr bwMode="auto">
            <a:xfrm rot="10800000" flipH="1">
              <a:off x="4519" y="1932"/>
              <a:ext cx="948" cy="8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0">
              <a:solidFill>
                <a:srgbClr val="FFFF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pic>
        <p:nvPicPr>
          <p:cNvPr id="35" name="Image 34"/>
          <p:cNvPicPr>
            <a:picLocks noChangeAspect="1"/>
          </p:cNvPicPr>
          <p:nvPr/>
        </p:nvPicPr>
        <p:blipFill>
          <a:blip r:embed="rId4"/>
          <a:stretch>
            <a:fillRect/>
          </a:stretch>
        </p:blipFill>
        <p:spPr>
          <a:xfrm>
            <a:off x="3144354" y="2373606"/>
            <a:ext cx="54869" cy="4312675"/>
          </a:xfrm>
          <a:prstGeom prst="rect">
            <a:avLst/>
          </a:prstGeom>
        </p:spPr>
      </p:pic>
      <p:pic>
        <p:nvPicPr>
          <p:cNvPr id="36" name="Image 35"/>
          <p:cNvPicPr>
            <a:picLocks noChangeAspect="1"/>
          </p:cNvPicPr>
          <p:nvPr/>
        </p:nvPicPr>
        <p:blipFill>
          <a:blip r:embed="rId4"/>
          <a:stretch>
            <a:fillRect/>
          </a:stretch>
        </p:blipFill>
        <p:spPr>
          <a:xfrm flipH="1">
            <a:off x="1848186" y="2415238"/>
            <a:ext cx="54339" cy="4271044"/>
          </a:xfrm>
          <a:prstGeom prst="rect">
            <a:avLst/>
          </a:prstGeom>
        </p:spPr>
      </p:pic>
      <p:pic>
        <p:nvPicPr>
          <p:cNvPr id="37" name="Image 36"/>
          <p:cNvPicPr>
            <a:picLocks noChangeAspect="1"/>
          </p:cNvPicPr>
          <p:nvPr/>
        </p:nvPicPr>
        <p:blipFill>
          <a:blip r:embed="rId5"/>
          <a:stretch>
            <a:fillRect/>
          </a:stretch>
        </p:blipFill>
        <p:spPr>
          <a:xfrm>
            <a:off x="1243269" y="3392675"/>
            <a:ext cx="2592000" cy="36198"/>
          </a:xfrm>
          <a:prstGeom prst="rect">
            <a:avLst/>
          </a:prstGeom>
        </p:spPr>
      </p:pic>
      <p:pic>
        <p:nvPicPr>
          <p:cNvPr id="38" name="Image 37"/>
          <p:cNvPicPr>
            <a:picLocks noChangeAspect="1"/>
          </p:cNvPicPr>
          <p:nvPr/>
        </p:nvPicPr>
        <p:blipFill>
          <a:blip r:embed="rId5"/>
          <a:stretch>
            <a:fillRect/>
          </a:stretch>
        </p:blipFill>
        <p:spPr>
          <a:xfrm flipV="1">
            <a:off x="1267746" y="5613303"/>
            <a:ext cx="2592000" cy="36196"/>
          </a:xfrm>
          <a:prstGeom prst="rect">
            <a:avLst/>
          </a:prstGeom>
        </p:spPr>
      </p:pic>
      <p:pic>
        <p:nvPicPr>
          <p:cNvPr id="39" name="Image 38"/>
          <p:cNvPicPr>
            <a:picLocks noChangeAspect="1"/>
          </p:cNvPicPr>
          <p:nvPr/>
        </p:nvPicPr>
        <p:blipFill>
          <a:blip r:embed="rId6"/>
          <a:stretch>
            <a:fillRect/>
          </a:stretch>
        </p:blipFill>
        <p:spPr>
          <a:xfrm>
            <a:off x="1146787" y="2404806"/>
            <a:ext cx="243861" cy="390178"/>
          </a:xfrm>
          <a:prstGeom prst="rect">
            <a:avLst/>
          </a:prstGeom>
        </p:spPr>
      </p:pic>
      <p:pic>
        <p:nvPicPr>
          <p:cNvPr id="40" name="Image 39"/>
          <p:cNvPicPr>
            <a:picLocks noChangeAspect="1"/>
          </p:cNvPicPr>
          <p:nvPr/>
        </p:nvPicPr>
        <p:blipFill>
          <a:blip r:embed="rId6"/>
          <a:stretch>
            <a:fillRect/>
          </a:stretch>
        </p:blipFill>
        <p:spPr>
          <a:xfrm>
            <a:off x="1132482" y="3489058"/>
            <a:ext cx="243861" cy="390178"/>
          </a:xfrm>
          <a:prstGeom prst="rect">
            <a:avLst/>
          </a:prstGeom>
        </p:spPr>
      </p:pic>
      <p:pic>
        <p:nvPicPr>
          <p:cNvPr id="41" name="Image 40"/>
          <p:cNvPicPr>
            <a:picLocks noChangeAspect="1"/>
          </p:cNvPicPr>
          <p:nvPr/>
        </p:nvPicPr>
        <p:blipFill>
          <a:blip r:embed="rId6"/>
          <a:stretch>
            <a:fillRect/>
          </a:stretch>
        </p:blipFill>
        <p:spPr>
          <a:xfrm>
            <a:off x="1141921" y="2857192"/>
            <a:ext cx="243861" cy="390178"/>
          </a:xfrm>
          <a:prstGeom prst="rect">
            <a:avLst/>
          </a:prstGeom>
        </p:spPr>
      </p:pic>
      <p:pic>
        <p:nvPicPr>
          <p:cNvPr id="42" name="Image 41"/>
          <p:cNvPicPr>
            <a:picLocks noChangeAspect="1"/>
          </p:cNvPicPr>
          <p:nvPr/>
        </p:nvPicPr>
        <p:blipFill>
          <a:blip r:embed="rId6"/>
          <a:stretch>
            <a:fillRect/>
          </a:stretch>
        </p:blipFill>
        <p:spPr>
          <a:xfrm>
            <a:off x="1126150" y="3906488"/>
            <a:ext cx="243861" cy="390178"/>
          </a:xfrm>
          <a:prstGeom prst="rect">
            <a:avLst/>
          </a:prstGeom>
        </p:spPr>
      </p:pic>
      <p:pic>
        <p:nvPicPr>
          <p:cNvPr id="43" name="Image 42"/>
          <p:cNvPicPr>
            <a:picLocks noChangeAspect="1"/>
          </p:cNvPicPr>
          <p:nvPr/>
        </p:nvPicPr>
        <p:blipFill>
          <a:blip r:embed="rId6"/>
          <a:stretch>
            <a:fillRect/>
          </a:stretch>
        </p:blipFill>
        <p:spPr>
          <a:xfrm>
            <a:off x="1146787" y="5069945"/>
            <a:ext cx="243861" cy="390178"/>
          </a:xfrm>
          <a:prstGeom prst="rect">
            <a:avLst/>
          </a:prstGeom>
        </p:spPr>
      </p:pic>
      <p:pic>
        <p:nvPicPr>
          <p:cNvPr id="44" name="Image 43"/>
          <p:cNvPicPr>
            <a:picLocks noChangeAspect="1"/>
          </p:cNvPicPr>
          <p:nvPr/>
        </p:nvPicPr>
        <p:blipFill>
          <a:blip r:embed="rId6"/>
          <a:stretch>
            <a:fillRect/>
          </a:stretch>
        </p:blipFill>
        <p:spPr>
          <a:xfrm>
            <a:off x="1140194" y="4620863"/>
            <a:ext cx="243861" cy="390178"/>
          </a:xfrm>
          <a:prstGeom prst="rect">
            <a:avLst/>
          </a:prstGeom>
        </p:spPr>
      </p:pic>
      <p:pic>
        <p:nvPicPr>
          <p:cNvPr id="45" name="Image 44"/>
          <p:cNvPicPr>
            <a:picLocks noChangeAspect="1"/>
          </p:cNvPicPr>
          <p:nvPr/>
        </p:nvPicPr>
        <p:blipFill>
          <a:blip r:embed="rId6"/>
          <a:stretch>
            <a:fillRect/>
          </a:stretch>
        </p:blipFill>
        <p:spPr>
          <a:xfrm>
            <a:off x="1139688" y="5572829"/>
            <a:ext cx="243861" cy="390178"/>
          </a:xfrm>
          <a:prstGeom prst="rect">
            <a:avLst/>
          </a:prstGeom>
        </p:spPr>
      </p:pic>
      <p:pic>
        <p:nvPicPr>
          <p:cNvPr id="46" name="Image 45"/>
          <p:cNvPicPr>
            <a:picLocks noChangeAspect="1"/>
          </p:cNvPicPr>
          <p:nvPr/>
        </p:nvPicPr>
        <p:blipFill>
          <a:blip r:embed="rId6"/>
          <a:stretch>
            <a:fillRect/>
          </a:stretch>
        </p:blipFill>
        <p:spPr>
          <a:xfrm>
            <a:off x="1136052" y="5987192"/>
            <a:ext cx="243861" cy="390178"/>
          </a:xfrm>
          <a:prstGeom prst="rect">
            <a:avLst/>
          </a:prstGeom>
        </p:spPr>
      </p:pic>
      <p:pic>
        <p:nvPicPr>
          <p:cNvPr id="47" name="Image 46"/>
          <p:cNvPicPr>
            <a:picLocks noChangeAspect="1"/>
          </p:cNvPicPr>
          <p:nvPr/>
        </p:nvPicPr>
        <p:blipFill>
          <a:blip r:embed="rId6"/>
          <a:stretch>
            <a:fillRect/>
          </a:stretch>
        </p:blipFill>
        <p:spPr>
          <a:xfrm>
            <a:off x="3686211" y="4640025"/>
            <a:ext cx="243861" cy="390178"/>
          </a:xfrm>
          <a:prstGeom prst="rect">
            <a:avLst/>
          </a:prstGeom>
        </p:spPr>
      </p:pic>
      <p:pic>
        <p:nvPicPr>
          <p:cNvPr id="48" name="Image 47"/>
          <p:cNvPicPr>
            <a:picLocks noChangeAspect="1"/>
          </p:cNvPicPr>
          <p:nvPr/>
        </p:nvPicPr>
        <p:blipFill>
          <a:blip r:embed="rId6"/>
          <a:stretch>
            <a:fillRect/>
          </a:stretch>
        </p:blipFill>
        <p:spPr>
          <a:xfrm>
            <a:off x="3693206" y="3937055"/>
            <a:ext cx="243861" cy="390178"/>
          </a:xfrm>
          <a:prstGeom prst="rect">
            <a:avLst/>
          </a:prstGeom>
        </p:spPr>
      </p:pic>
      <p:pic>
        <p:nvPicPr>
          <p:cNvPr id="49" name="Image 48"/>
          <p:cNvPicPr>
            <a:picLocks noChangeAspect="1"/>
          </p:cNvPicPr>
          <p:nvPr/>
        </p:nvPicPr>
        <p:blipFill>
          <a:blip r:embed="rId6"/>
          <a:stretch>
            <a:fillRect/>
          </a:stretch>
        </p:blipFill>
        <p:spPr>
          <a:xfrm>
            <a:off x="3686211" y="3526160"/>
            <a:ext cx="243861" cy="390178"/>
          </a:xfrm>
          <a:prstGeom prst="rect">
            <a:avLst/>
          </a:prstGeom>
        </p:spPr>
      </p:pic>
      <p:pic>
        <p:nvPicPr>
          <p:cNvPr id="50" name="Image 49"/>
          <p:cNvPicPr>
            <a:picLocks noChangeAspect="1"/>
          </p:cNvPicPr>
          <p:nvPr/>
        </p:nvPicPr>
        <p:blipFill>
          <a:blip r:embed="rId6"/>
          <a:stretch>
            <a:fillRect/>
          </a:stretch>
        </p:blipFill>
        <p:spPr>
          <a:xfrm>
            <a:off x="3693407" y="2841362"/>
            <a:ext cx="243861" cy="390178"/>
          </a:xfrm>
          <a:prstGeom prst="rect">
            <a:avLst/>
          </a:prstGeom>
        </p:spPr>
      </p:pic>
      <p:pic>
        <p:nvPicPr>
          <p:cNvPr id="51" name="Image 50"/>
          <p:cNvPicPr>
            <a:picLocks noChangeAspect="1"/>
          </p:cNvPicPr>
          <p:nvPr/>
        </p:nvPicPr>
        <p:blipFill>
          <a:blip r:embed="rId6"/>
          <a:stretch>
            <a:fillRect/>
          </a:stretch>
        </p:blipFill>
        <p:spPr>
          <a:xfrm>
            <a:off x="3693407" y="2410710"/>
            <a:ext cx="243861" cy="390178"/>
          </a:xfrm>
          <a:prstGeom prst="rect">
            <a:avLst/>
          </a:prstGeom>
        </p:spPr>
      </p:pic>
      <p:pic>
        <p:nvPicPr>
          <p:cNvPr id="52" name="Image 51"/>
          <p:cNvPicPr>
            <a:picLocks noChangeAspect="1"/>
          </p:cNvPicPr>
          <p:nvPr/>
        </p:nvPicPr>
        <p:blipFill>
          <a:blip r:embed="rId6"/>
          <a:stretch>
            <a:fillRect/>
          </a:stretch>
        </p:blipFill>
        <p:spPr>
          <a:xfrm>
            <a:off x="3704768" y="5119019"/>
            <a:ext cx="243861" cy="390178"/>
          </a:xfrm>
          <a:prstGeom prst="rect">
            <a:avLst/>
          </a:prstGeom>
        </p:spPr>
      </p:pic>
      <p:pic>
        <p:nvPicPr>
          <p:cNvPr id="53" name="Image 52"/>
          <p:cNvPicPr>
            <a:picLocks noChangeAspect="1"/>
          </p:cNvPicPr>
          <p:nvPr/>
        </p:nvPicPr>
        <p:blipFill>
          <a:blip r:embed="rId6"/>
          <a:stretch>
            <a:fillRect/>
          </a:stretch>
        </p:blipFill>
        <p:spPr>
          <a:xfrm>
            <a:off x="3709718" y="5599710"/>
            <a:ext cx="243861" cy="390178"/>
          </a:xfrm>
          <a:prstGeom prst="rect">
            <a:avLst/>
          </a:prstGeom>
        </p:spPr>
      </p:pic>
      <p:pic>
        <p:nvPicPr>
          <p:cNvPr id="54" name="Image 53"/>
          <p:cNvPicPr>
            <a:picLocks noChangeAspect="1"/>
          </p:cNvPicPr>
          <p:nvPr/>
        </p:nvPicPr>
        <p:blipFill>
          <a:blip r:embed="rId6"/>
          <a:stretch>
            <a:fillRect/>
          </a:stretch>
        </p:blipFill>
        <p:spPr>
          <a:xfrm>
            <a:off x="3704768" y="5979083"/>
            <a:ext cx="243861" cy="390178"/>
          </a:xfrm>
          <a:prstGeom prst="rect">
            <a:avLst/>
          </a:prstGeom>
        </p:spPr>
      </p:pic>
      <p:pic>
        <p:nvPicPr>
          <p:cNvPr id="55" name="Image 54"/>
          <p:cNvPicPr>
            <a:picLocks noChangeAspect="1"/>
          </p:cNvPicPr>
          <p:nvPr/>
        </p:nvPicPr>
        <p:blipFill>
          <a:blip r:embed="rId7"/>
          <a:stretch>
            <a:fillRect/>
          </a:stretch>
        </p:blipFill>
        <p:spPr>
          <a:xfrm>
            <a:off x="3294343" y="5861845"/>
            <a:ext cx="248548" cy="288000"/>
          </a:xfrm>
          <a:prstGeom prst="rect">
            <a:avLst/>
          </a:prstGeom>
        </p:spPr>
      </p:pic>
      <p:pic>
        <p:nvPicPr>
          <p:cNvPr id="56" name="Image 55"/>
          <p:cNvPicPr>
            <a:picLocks noChangeAspect="1"/>
          </p:cNvPicPr>
          <p:nvPr/>
        </p:nvPicPr>
        <p:blipFill>
          <a:blip r:embed="rId7"/>
          <a:stretch>
            <a:fillRect/>
          </a:stretch>
        </p:blipFill>
        <p:spPr>
          <a:xfrm>
            <a:off x="3300555" y="3816893"/>
            <a:ext cx="248548" cy="288000"/>
          </a:xfrm>
          <a:prstGeom prst="rect">
            <a:avLst/>
          </a:prstGeom>
        </p:spPr>
      </p:pic>
      <p:pic>
        <p:nvPicPr>
          <p:cNvPr id="57" name="Image 56"/>
          <p:cNvPicPr>
            <a:picLocks noChangeAspect="1"/>
          </p:cNvPicPr>
          <p:nvPr/>
        </p:nvPicPr>
        <p:blipFill>
          <a:blip r:embed="rId7"/>
          <a:stretch>
            <a:fillRect/>
          </a:stretch>
        </p:blipFill>
        <p:spPr>
          <a:xfrm>
            <a:off x="2273001" y="2593239"/>
            <a:ext cx="248548" cy="288000"/>
          </a:xfrm>
          <a:prstGeom prst="rect">
            <a:avLst/>
          </a:prstGeom>
        </p:spPr>
      </p:pic>
      <p:pic>
        <p:nvPicPr>
          <p:cNvPr id="58" name="Image 57"/>
          <p:cNvPicPr>
            <a:picLocks noChangeAspect="1"/>
          </p:cNvPicPr>
          <p:nvPr/>
        </p:nvPicPr>
        <p:blipFill>
          <a:blip r:embed="rId7"/>
          <a:stretch>
            <a:fillRect/>
          </a:stretch>
        </p:blipFill>
        <p:spPr>
          <a:xfrm>
            <a:off x="2392167" y="4834322"/>
            <a:ext cx="248548" cy="288000"/>
          </a:xfrm>
          <a:prstGeom prst="rect">
            <a:avLst/>
          </a:prstGeom>
        </p:spPr>
      </p:pic>
      <p:pic>
        <p:nvPicPr>
          <p:cNvPr id="59" name="Image 58"/>
          <p:cNvPicPr>
            <a:picLocks noChangeAspect="1"/>
          </p:cNvPicPr>
          <p:nvPr/>
        </p:nvPicPr>
        <p:blipFill>
          <a:blip r:embed="rId7"/>
          <a:stretch>
            <a:fillRect/>
          </a:stretch>
        </p:blipFill>
        <p:spPr>
          <a:xfrm rot="14580000">
            <a:off x="923661" y="5640880"/>
            <a:ext cx="248548" cy="288000"/>
          </a:xfrm>
          <a:prstGeom prst="rect">
            <a:avLst/>
          </a:prstGeom>
        </p:spPr>
      </p:pic>
      <p:pic>
        <p:nvPicPr>
          <p:cNvPr id="60" name="Image 59"/>
          <p:cNvPicPr>
            <a:picLocks noChangeAspect="1"/>
          </p:cNvPicPr>
          <p:nvPr/>
        </p:nvPicPr>
        <p:blipFill>
          <a:blip r:embed="rId7"/>
          <a:stretch>
            <a:fillRect/>
          </a:stretch>
        </p:blipFill>
        <p:spPr>
          <a:xfrm>
            <a:off x="3853165" y="6005845"/>
            <a:ext cx="248548" cy="288000"/>
          </a:xfrm>
          <a:prstGeom prst="rect">
            <a:avLst/>
          </a:prstGeom>
        </p:spPr>
      </p:pic>
      <p:pic>
        <p:nvPicPr>
          <p:cNvPr id="61" name="Image 60"/>
          <p:cNvPicPr>
            <a:picLocks noChangeAspect="1"/>
          </p:cNvPicPr>
          <p:nvPr/>
        </p:nvPicPr>
        <p:blipFill>
          <a:blip r:embed="rId7"/>
          <a:stretch>
            <a:fillRect/>
          </a:stretch>
        </p:blipFill>
        <p:spPr>
          <a:xfrm>
            <a:off x="3853165" y="5070122"/>
            <a:ext cx="248548" cy="288000"/>
          </a:xfrm>
          <a:prstGeom prst="rect">
            <a:avLst/>
          </a:prstGeom>
        </p:spPr>
      </p:pic>
      <p:pic>
        <p:nvPicPr>
          <p:cNvPr id="62" name="Image 61"/>
          <p:cNvPicPr>
            <a:picLocks noChangeAspect="1"/>
          </p:cNvPicPr>
          <p:nvPr/>
        </p:nvPicPr>
        <p:blipFill>
          <a:blip r:embed="rId7"/>
          <a:stretch>
            <a:fillRect/>
          </a:stretch>
        </p:blipFill>
        <p:spPr>
          <a:xfrm>
            <a:off x="3853165" y="3976132"/>
            <a:ext cx="248548" cy="288000"/>
          </a:xfrm>
          <a:prstGeom prst="rect">
            <a:avLst/>
          </a:prstGeom>
        </p:spPr>
      </p:pic>
      <p:pic>
        <p:nvPicPr>
          <p:cNvPr id="63" name="Image 62"/>
          <p:cNvPicPr>
            <a:picLocks noChangeAspect="1"/>
          </p:cNvPicPr>
          <p:nvPr/>
        </p:nvPicPr>
        <p:blipFill>
          <a:blip r:embed="rId7"/>
          <a:stretch>
            <a:fillRect/>
          </a:stretch>
        </p:blipFill>
        <p:spPr>
          <a:xfrm>
            <a:off x="3871799" y="2834528"/>
            <a:ext cx="248548" cy="288000"/>
          </a:xfrm>
          <a:prstGeom prst="rect">
            <a:avLst/>
          </a:prstGeom>
        </p:spPr>
      </p:pic>
      <p:pic>
        <p:nvPicPr>
          <p:cNvPr id="64" name="Image 63"/>
          <p:cNvPicPr>
            <a:picLocks noChangeAspect="1"/>
          </p:cNvPicPr>
          <p:nvPr/>
        </p:nvPicPr>
        <p:blipFill>
          <a:blip r:embed="rId7"/>
          <a:stretch>
            <a:fillRect/>
          </a:stretch>
        </p:blipFill>
        <p:spPr>
          <a:xfrm rot="15720000">
            <a:off x="945964" y="3539721"/>
            <a:ext cx="248549" cy="288000"/>
          </a:xfrm>
          <a:prstGeom prst="rect">
            <a:avLst/>
          </a:prstGeom>
        </p:spPr>
      </p:pic>
      <p:pic>
        <p:nvPicPr>
          <p:cNvPr id="65" name="Image 64"/>
          <p:cNvPicPr>
            <a:picLocks noChangeAspect="1"/>
          </p:cNvPicPr>
          <p:nvPr/>
        </p:nvPicPr>
        <p:blipFill>
          <a:blip r:embed="rId7"/>
          <a:stretch>
            <a:fillRect/>
          </a:stretch>
        </p:blipFill>
        <p:spPr>
          <a:xfrm rot="15180000">
            <a:off x="969429" y="4592852"/>
            <a:ext cx="248548" cy="288000"/>
          </a:xfrm>
          <a:prstGeom prst="rect">
            <a:avLst/>
          </a:prstGeom>
        </p:spPr>
      </p:pic>
      <p:pic>
        <p:nvPicPr>
          <p:cNvPr id="66" name="Image 65"/>
          <p:cNvPicPr>
            <a:picLocks noChangeAspect="1"/>
          </p:cNvPicPr>
          <p:nvPr/>
        </p:nvPicPr>
        <p:blipFill>
          <a:blip r:embed="rId7"/>
          <a:stretch>
            <a:fillRect/>
          </a:stretch>
        </p:blipFill>
        <p:spPr>
          <a:xfrm rot="16920000">
            <a:off x="975546" y="2443521"/>
            <a:ext cx="248549" cy="288000"/>
          </a:xfrm>
          <a:prstGeom prst="rect">
            <a:avLst/>
          </a:prstGeom>
        </p:spPr>
      </p:pic>
      <p:pic>
        <p:nvPicPr>
          <p:cNvPr id="67" name="Image 66"/>
          <p:cNvPicPr>
            <a:picLocks noChangeAspect="1"/>
          </p:cNvPicPr>
          <p:nvPr/>
        </p:nvPicPr>
        <p:blipFill>
          <a:blip r:embed="rId8"/>
          <a:stretch>
            <a:fillRect/>
          </a:stretch>
        </p:blipFill>
        <p:spPr>
          <a:xfrm>
            <a:off x="3878031" y="3456428"/>
            <a:ext cx="220407" cy="216000"/>
          </a:xfrm>
          <a:prstGeom prst="rect">
            <a:avLst/>
          </a:prstGeom>
        </p:spPr>
      </p:pic>
      <p:pic>
        <p:nvPicPr>
          <p:cNvPr id="68" name="Image 67"/>
          <p:cNvPicPr>
            <a:picLocks noChangeAspect="1"/>
          </p:cNvPicPr>
          <p:nvPr/>
        </p:nvPicPr>
        <p:blipFill>
          <a:blip r:embed="rId8"/>
          <a:stretch>
            <a:fillRect/>
          </a:stretch>
        </p:blipFill>
        <p:spPr>
          <a:xfrm>
            <a:off x="2446004" y="6018423"/>
            <a:ext cx="304826" cy="298730"/>
          </a:xfrm>
          <a:prstGeom prst="rect">
            <a:avLst/>
          </a:prstGeom>
        </p:spPr>
      </p:pic>
      <p:pic>
        <p:nvPicPr>
          <p:cNvPr id="69" name="Image 68"/>
          <p:cNvPicPr>
            <a:picLocks noChangeAspect="1"/>
          </p:cNvPicPr>
          <p:nvPr/>
        </p:nvPicPr>
        <p:blipFill>
          <a:blip r:embed="rId8"/>
          <a:stretch>
            <a:fillRect/>
          </a:stretch>
        </p:blipFill>
        <p:spPr>
          <a:xfrm>
            <a:off x="1400889" y="4981315"/>
            <a:ext cx="220407" cy="216000"/>
          </a:xfrm>
          <a:prstGeom prst="rect">
            <a:avLst/>
          </a:prstGeom>
        </p:spPr>
      </p:pic>
      <p:pic>
        <p:nvPicPr>
          <p:cNvPr id="70" name="Image 69"/>
          <p:cNvPicPr>
            <a:picLocks noChangeAspect="1"/>
          </p:cNvPicPr>
          <p:nvPr/>
        </p:nvPicPr>
        <p:blipFill>
          <a:blip r:embed="rId8"/>
          <a:stretch>
            <a:fillRect/>
          </a:stretch>
        </p:blipFill>
        <p:spPr>
          <a:xfrm>
            <a:off x="1438863" y="2728576"/>
            <a:ext cx="220407" cy="216000"/>
          </a:xfrm>
          <a:prstGeom prst="rect">
            <a:avLst/>
          </a:prstGeom>
        </p:spPr>
      </p:pic>
      <p:pic>
        <p:nvPicPr>
          <p:cNvPr id="71" name="Image 70"/>
          <p:cNvPicPr>
            <a:picLocks noChangeAspect="1"/>
          </p:cNvPicPr>
          <p:nvPr/>
        </p:nvPicPr>
        <p:blipFill>
          <a:blip r:embed="rId8"/>
          <a:stretch>
            <a:fillRect/>
          </a:stretch>
        </p:blipFill>
        <p:spPr>
          <a:xfrm>
            <a:off x="890279" y="2718272"/>
            <a:ext cx="220407" cy="216000"/>
          </a:xfrm>
          <a:prstGeom prst="rect">
            <a:avLst/>
          </a:prstGeom>
        </p:spPr>
      </p:pic>
      <p:pic>
        <p:nvPicPr>
          <p:cNvPr id="72" name="Image 71"/>
          <p:cNvPicPr>
            <a:picLocks noChangeAspect="1"/>
          </p:cNvPicPr>
          <p:nvPr/>
        </p:nvPicPr>
        <p:blipFill>
          <a:blip r:embed="rId8"/>
          <a:stretch>
            <a:fillRect/>
          </a:stretch>
        </p:blipFill>
        <p:spPr>
          <a:xfrm>
            <a:off x="3849320" y="2394753"/>
            <a:ext cx="220407" cy="216000"/>
          </a:xfrm>
          <a:prstGeom prst="rect">
            <a:avLst/>
          </a:prstGeom>
        </p:spPr>
      </p:pic>
      <p:pic>
        <p:nvPicPr>
          <p:cNvPr id="73" name="Image 72"/>
          <p:cNvPicPr>
            <a:picLocks noChangeAspect="1"/>
          </p:cNvPicPr>
          <p:nvPr/>
        </p:nvPicPr>
        <p:blipFill>
          <a:blip r:embed="rId8"/>
          <a:stretch>
            <a:fillRect/>
          </a:stretch>
        </p:blipFill>
        <p:spPr>
          <a:xfrm>
            <a:off x="3827681" y="4575906"/>
            <a:ext cx="220407" cy="216000"/>
          </a:xfrm>
          <a:prstGeom prst="rect">
            <a:avLst/>
          </a:prstGeom>
        </p:spPr>
      </p:pic>
      <p:pic>
        <p:nvPicPr>
          <p:cNvPr id="74" name="Image 73"/>
          <p:cNvPicPr>
            <a:picLocks noChangeAspect="1"/>
          </p:cNvPicPr>
          <p:nvPr/>
        </p:nvPicPr>
        <p:blipFill>
          <a:blip r:embed="rId8"/>
          <a:stretch>
            <a:fillRect/>
          </a:stretch>
        </p:blipFill>
        <p:spPr>
          <a:xfrm>
            <a:off x="3861518" y="5638110"/>
            <a:ext cx="220407" cy="216000"/>
          </a:xfrm>
          <a:prstGeom prst="rect">
            <a:avLst/>
          </a:prstGeom>
        </p:spPr>
      </p:pic>
      <p:pic>
        <p:nvPicPr>
          <p:cNvPr id="75" name="Image 74"/>
          <p:cNvPicPr>
            <a:picLocks noChangeAspect="1"/>
          </p:cNvPicPr>
          <p:nvPr/>
        </p:nvPicPr>
        <p:blipFill>
          <a:blip r:embed="rId8"/>
          <a:stretch>
            <a:fillRect/>
          </a:stretch>
        </p:blipFill>
        <p:spPr>
          <a:xfrm>
            <a:off x="2293196" y="3833414"/>
            <a:ext cx="216000" cy="211680"/>
          </a:xfrm>
          <a:prstGeom prst="rect">
            <a:avLst/>
          </a:prstGeom>
        </p:spPr>
      </p:pic>
      <p:pic>
        <p:nvPicPr>
          <p:cNvPr id="76" name="Image 75"/>
          <p:cNvPicPr>
            <a:picLocks noChangeAspect="1"/>
          </p:cNvPicPr>
          <p:nvPr/>
        </p:nvPicPr>
        <p:blipFill>
          <a:blip r:embed="rId8"/>
          <a:stretch>
            <a:fillRect/>
          </a:stretch>
        </p:blipFill>
        <p:spPr>
          <a:xfrm>
            <a:off x="885506" y="3828431"/>
            <a:ext cx="220407" cy="216000"/>
          </a:xfrm>
          <a:prstGeom prst="rect">
            <a:avLst/>
          </a:prstGeom>
        </p:spPr>
      </p:pic>
      <p:pic>
        <p:nvPicPr>
          <p:cNvPr id="77" name="Image 76"/>
          <p:cNvPicPr>
            <a:picLocks noChangeAspect="1"/>
          </p:cNvPicPr>
          <p:nvPr/>
        </p:nvPicPr>
        <p:blipFill>
          <a:blip r:embed="rId8"/>
          <a:stretch>
            <a:fillRect/>
          </a:stretch>
        </p:blipFill>
        <p:spPr>
          <a:xfrm>
            <a:off x="910344" y="4922203"/>
            <a:ext cx="220407" cy="216000"/>
          </a:xfrm>
          <a:prstGeom prst="rect">
            <a:avLst/>
          </a:prstGeom>
        </p:spPr>
      </p:pic>
      <p:pic>
        <p:nvPicPr>
          <p:cNvPr id="78" name="Image 77"/>
          <p:cNvPicPr>
            <a:picLocks noChangeAspect="1"/>
          </p:cNvPicPr>
          <p:nvPr/>
        </p:nvPicPr>
        <p:blipFill>
          <a:blip r:embed="rId8"/>
          <a:stretch>
            <a:fillRect/>
          </a:stretch>
        </p:blipFill>
        <p:spPr>
          <a:xfrm>
            <a:off x="917940" y="5927652"/>
            <a:ext cx="220408" cy="216000"/>
          </a:xfrm>
          <a:prstGeom prst="rect">
            <a:avLst/>
          </a:prstGeom>
        </p:spPr>
      </p:pic>
      <p:pic>
        <p:nvPicPr>
          <p:cNvPr id="79" name="Image 78"/>
          <p:cNvPicPr>
            <a:picLocks noChangeAspect="1"/>
          </p:cNvPicPr>
          <p:nvPr/>
        </p:nvPicPr>
        <p:blipFill>
          <a:blip r:embed="rId9"/>
          <a:stretch>
            <a:fillRect/>
          </a:stretch>
        </p:blipFill>
        <p:spPr>
          <a:xfrm flipH="1">
            <a:off x="2402595" y="2696262"/>
            <a:ext cx="74666" cy="144000"/>
          </a:xfrm>
          <a:prstGeom prst="rect">
            <a:avLst/>
          </a:prstGeom>
        </p:spPr>
      </p:pic>
      <p:pic>
        <p:nvPicPr>
          <p:cNvPr id="80" name="Image 79"/>
          <p:cNvPicPr>
            <a:picLocks noChangeAspect="1"/>
          </p:cNvPicPr>
          <p:nvPr/>
        </p:nvPicPr>
        <p:blipFill>
          <a:blip r:embed="rId9"/>
          <a:stretch>
            <a:fillRect/>
          </a:stretch>
        </p:blipFill>
        <p:spPr>
          <a:xfrm>
            <a:off x="2397253" y="3699876"/>
            <a:ext cx="85351" cy="164606"/>
          </a:xfrm>
          <a:prstGeom prst="rect">
            <a:avLst/>
          </a:prstGeom>
        </p:spPr>
      </p:pic>
      <p:pic>
        <p:nvPicPr>
          <p:cNvPr id="81" name="Image 80"/>
          <p:cNvPicPr>
            <a:picLocks noChangeAspect="1"/>
          </p:cNvPicPr>
          <p:nvPr/>
        </p:nvPicPr>
        <p:blipFill>
          <a:blip r:embed="rId9"/>
          <a:stretch>
            <a:fillRect/>
          </a:stretch>
        </p:blipFill>
        <p:spPr>
          <a:xfrm>
            <a:off x="2532718" y="5006143"/>
            <a:ext cx="85351" cy="164606"/>
          </a:xfrm>
          <a:prstGeom prst="rect">
            <a:avLst/>
          </a:prstGeom>
        </p:spPr>
      </p:pic>
      <p:pic>
        <p:nvPicPr>
          <p:cNvPr id="82" name="Image 81"/>
          <p:cNvPicPr>
            <a:picLocks noChangeAspect="1"/>
          </p:cNvPicPr>
          <p:nvPr/>
        </p:nvPicPr>
        <p:blipFill>
          <a:blip r:embed="rId9"/>
          <a:stretch>
            <a:fillRect/>
          </a:stretch>
        </p:blipFill>
        <p:spPr>
          <a:xfrm>
            <a:off x="2549989" y="5891087"/>
            <a:ext cx="85351" cy="164606"/>
          </a:xfrm>
          <a:prstGeom prst="rect">
            <a:avLst/>
          </a:prstGeom>
        </p:spPr>
      </p:pic>
      <p:sp>
        <p:nvSpPr>
          <p:cNvPr id="83" name="Rectangle 82"/>
          <p:cNvSpPr/>
          <p:nvPr/>
        </p:nvSpPr>
        <p:spPr>
          <a:xfrm rot="5400000">
            <a:off x="2461701" y="2081196"/>
            <a:ext cx="119697" cy="62711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4" name="Rectangle 83"/>
          <p:cNvSpPr/>
          <p:nvPr/>
        </p:nvSpPr>
        <p:spPr>
          <a:xfrm rot="5400000">
            <a:off x="2461701" y="6321109"/>
            <a:ext cx="119697" cy="62711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5" name="ZoneTexte 84"/>
          <p:cNvSpPr txBox="1"/>
          <p:nvPr/>
        </p:nvSpPr>
        <p:spPr>
          <a:xfrm>
            <a:off x="368287" y="1559022"/>
            <a:ext cx="5472365" cy="307777"/>
          </a:xfrm>
          <a:prstGeom prst="rect">
            <a:avLst/>
          </a:prstGeom>
          <a:noFill/>
        </p:spPr>
        <p:txBody>
          <a:bodyPr wrap="square" rtlCol="0">
            <a:spAutoFit/>
          </a:bodyPr>
          <a:lstStyle/>
          <a:p>
            <a:r>
              <a:rPr lang="fr-FR" sz="1400" b="1" u="sng" dirty="0" smtClean="0"/>
              <a:t>But</a:t>
            </a:r>
            <a:r>
              <a:rPr lang="fr-FR" sz="1400" b="1" dirty="0" smtClean="0"/>
              <a:t>: Marquer un but de plus que mon adversaire pour gagner le match</a:t>
            </a:r>
            <a:endParaRPr lang="fr-FR" sz="1400" b="1" dirty="0"/>
          </a:p>
        </p:txBody>
      </p:sp>
      <p:sp>
        <p:nvSpPr>
          <p:cNvPr id="86" name="ZoneTexte 85"/>
          <p:cNvSpPr txBox="1"/>
          <p:nvPr/>
        </p:nvSpPr>
        <p:spPr>
          <a:xfrm>
            <a:off x="341881" y="1251245"/>
            <a:ext cx="6311322" cy="307777"/>
          </a:xfrm>
          <a:prstGeom prst="rect">
            <a:avLst/>
          </a:prstGeom>
          <a:noFill/>
        </p:spPr>
        <p:txBody>
          <a:bodyPr wrap="square" rtlCol="0">
            <a:spAutoFit/>
          </a:bodyPr>
          <a:lstStyle/>
          <a:p>
            <a:pPr lvl="0" defTabSz="914400">
              <a:defRPr/>
            </a:pPr>
            <a:r>
              <a:rPr lang="fr-FR" sz="1400" b="1" u="sng" dirty="0">
                <a:solidFill>
                  <a:prstClr val="black"/>
                </a:solidFill>
              </a:rPr>
              <a:t>Objectif</a:t>
            </a:r>
            <a:r>
              <a:rPr lang="fr-FR" sz="1400" dirty="0">
                <a:solidFill>
                  <a:prstClr val="black"/>
                </a:solidFill>
              </a:rPr>
              <a:t>: </a:t>
            </a:r>
            <a:r>
              <a:rPr lang="fr-FR" sz="1400" b="1" dirty="0" smtClean="0">
                <a:solidFill>
                  <a:prstClr val="black"/>
                </a:solidFill>
              </a:rPr>
              <a:t>tirer </a:t>
            </a:r>
            <a:r>
              <a:rPr lang="fr-FR" sz="1400" b="1" dirty="0">
                <a:solidFill>
                  <a:prstClr val="black"/>
                </a:solidFill>
              </a:rPr>
              <a:t>en  </a:t>
            </a:r>
            <a:r>
              <a:rPr lang="fr-FR" sz="1400" b="1" dirty="0" smtClean="0">
                <a:solidFill>
                  <a:prstClr val="black"/>
                </a:solidFill>
              </a:rPr>
              <a:t>appui</a:t>
            </a:r>
            <a:r>
              <a:rPr lang="fr-FR" sz="1400" b="1" dirty="0">
                <a:solidFill>
                  <a:prstClr val="black"/>
                </a:solidFill>
              </a:rPr>
              <a:t>, </a:t>
            </a:r>
            <a:r>
              <a:rPr lang="fr-FR" sz="1400" b="1" dirty="0" smtClean="0">
                <a:solidFill>
                  <a:prstClr val="black"/>
                </a:solidFill>
              </a:rPr>
              <a:t>en course </a:t>
            </a:r>
            <a:r>
              <a:rPr lang="fr-FR" sz="1400" b="1" dirty="0">
                <a:solidFill>
                  <a:prstClr val="black"/>
                </a:solidFill>
              </a:rPr>
              <a:t>ou en suspension en situation </a:t>
            </a:r>
            <a:r>
              <a:rPr lang="fr-FR" sz="1400" b="1" dirty="0" smtClean="0">
                <a:solidFill>
                  <a:prstClr val="black"/>
                </a:solidFill>
              </a:rPr>
              <a:t>favorable, </a:t>
            </a:r>
            <a:endParaRPr lang="fr-FR" sz="1400" b="1" dirty="0">
              <a:solidFill>
                <a:prstClr val="black"/>
              </a:solidFill>
            </a:endParaRPr>
          </a:p>
        </p:txBody>
      </p:sp>
      <p:sp>
        <p:nvSpPr>
          <p:cNvPr id="87" name="Rectangle à coins arrondis 86"/>
          <p:cNvSpPr/>
          <p:nvPr/>
        </p:nvSpPr>
        <p:spPr>
          <a:xfrm>
            <a:off x="3088347" y="675907"/>
            <a:ext cx="2437603" cy="487968"/>
          </a:xfrm>
          <a:prstGeom prst="roundRect">
            <a:avLst/>
          </a:prstGeom>
          <a:solidFill>
            <a:srgbClr val="0CF8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rgbClr val="000000"/>
                </a:solidFill>
              </a:rPr>
              <a:t>GOAL </a:t>
            </a:r>
            <a:r>
              <a:rPr lang="fr-FR" sz="2000" b="1" dirty="0">
                <a:solidFill>
                  <a:srgbClr val="000000"/>
                </a:solidFill>
              </a:rPr>
              <a:t>A</a:t>
            </a:r>
            <a:r>
              <a:rPr lang="fr-FR" sz="2000" b="1" dirty="0" smtClean="0">
                <a:solidFill>
                  <a:srgbClr val="000000"/>
                </a:solidFill>
              </a:rPr>
              <a:t> GOAL</a:t>
            </a:r>
            <a:endParaRPr lang="fr-FR" sz="2000" b="1" dirty="0">
              <a:solidFill>
                <a:srgbClr val="000000"/>
              </a:solidFill>
            </a:endParaRPr>
          </a:p>
        </p:txBody>
      </p:sp>
      <p:sp>
        <p:nvSpPr>
          <p:cNvPr id="89" name="ZoneTexte 88"/>
          <p:cNvSpPr txBox="1"/>
          <p:nvPr/>
        </p:nvSpPr>
        <p:spPr>
          <a:xfrm>
            <a:off x="4256092" y="2148531"/>
            <a:ext cx="4852610" cy="677108"/>
          </a:xfrm>
          <a:prstGeom prst="rect">
            <a:avLst/>
          </a:prstGeom>
          <a:noFill/>
        </p:spPr>
        <p:txBody>
          <a:bodyPr wrap="none" rtlCol="0">
            <a:spAutoFit/>
          </a:bodyPr>
          <a:lstStyle/>
          <a:p>
            <a:r>
              <a:rPr lang="fr-FR" sz="1400" b="1" u="sng" dirty="0" smtClean="0"/>
              <a:t>Légende:</a:t>
            </a:r>
            <a:r>
              <a:rPr lang="fr-FR" sz="1400" b="1" u="sng" dirty="0"/>
              <a:t> </a:t>
            </a:r>
            <a:r>
              <a:rPr lang="fr-FR" sz="1200" dirty="0" smtClean="0"/>
              <a:t>8 équipes de 3 ou 4, joueurs numérotés de 1 à 4 en fonction du</a:t>
            </a:r>
          </a:p>
          <a:p>
            <a:r>
              <a:rPr lang="fr-FR" sz="1200" dirty="0" smtClean="0"/>
              <a:t> rapport de force (joueur 1 face à joueur 1 adverse</a:t>
            </a:r>
            <a:r>
              <a:rPr lang="mr-IN" sz="1200" dirty="0" smtClean="0"/>
              <a:t>…</a:t>
            </a:r>
            <a:r>
              <a:rPr lang="fr-FR" sz="1200" dirty="0" smtClean="0"/>
              <a:t>)</a:t>
            </a:r>
          </a:p>
          <a:p>
            <a:r>
              <a:rPr lang="fr-FR" sz="1200" dirty="0"/>
              <a:t>B</a:t>
            </a:r>
            <a:r>
              <a:rPr lang="fr-FR" sz="1200" dirty="0" smtClean="0"/>
              <a:t>uts/tapis ou plots servant de cibles. Rotation en montante / descendante.</a:t>
            </a:r>
            <a:endParaRPr lang="fr-FR" sz="1200" dirty="0"/>
          </a:p>
        </p:txBody>
      </p:sp>
      <p:sp>
        <p:nvSpPr>
          <p:cNvPr id="90" name="Rectangle 89"/>
          <p:cNvSpPr/>
          <p:nvPr/>
        </p:nvSpPr>
        <p:spPr>
          <a:xfrm>
            <a:off x="4259970" y="2777994"/>
            <a:ext cx="5656167" cy="1046440"/>
          </a:xfrm>
          <a:prstGeom prst="rect">
            <a:avLst/>
          </a:prstGeom>
        </p:spPr>
        <p:txBody>
          <a:bodyPr wrap="square">
            <a:spAutoFit/>
          </a:bodyPr>
          <a:lstStyle/>
          <a:p>
            <a:pPr lvl="0" defTabSz="914400">
              <a:defRPr/>
            </a:pPr>
            <a:r>
              <a:rPr lang="fr-FR" sz="1400" b="1" u="sng" dirty="0">
                <a:solidFill>
                  <a:prstClr val="black"/>
                </a:solidFill>
              </a:rPr>
              <a:t>Consignes de fonctionnement</a:t>
            </a:r>
            <a:r>
              <a:rPr lang="fr-FR" sz="1400" b="1" u="sng" dirty="0" smtClean="0">
                <a:solidFill>
                  <a:prstClr val="black"/>
                </a:solidFill>
              </a:rPr>
              <a:t>: Rotation 1min / 1min 30</a:t>
            </a:r>
            <a:endParaRPr lang="fr-FR" sz="1400" b="1" u="sng" dirty="0">
              <a:solidFill>
                <a:prstClr val="black"/>
              </a:solidFill>
            </a:endParaRPr>
          </a:p>
          <a:p>
            <a:pPr marL="171450" lvl="0" indent="-171450" defTabSz="914400">
              <a:buFontTx/>
              <a:buChar char="-"/>
              <a:defRPr/>
            </a:pPr>
            <a:r>
              <a:rPr lang="fr-FR" sz="1200" dirty="0">
                <a:solidFill>
                  <a:prstClr val="black"/>
                </a:solidFill>
              </a:rPr>
              <a:t>Le PB cherche à marquer un but, à </a:t>
            </a:r>
            <a:r>
              <a:rPr lang="fr-FR" sz="1200" dirty="0" smtClean="0">
                <a:solidFill>
                  <a:prstClr val="black"/>
                </a:solidFill>
              </a:rPr>
              <a:t>la perte de balle </a:t>
            </a:r>
            <a:r>
              <a:rPr lang="fr-FR" sz="1200" dirty="0">
                <a:solidFill>
                  <a:prstClr val="black"/>
                </a:solidFill>
              </a:rPr>
              <a:t>il devient GB.</a:t>
            </a:r>
          </a:p>
          <a:p>
            <a:pPr marL="171450" lvl="0" indent="-171450" defTabSz="914400">
              <a:buFontTx/>
              <a:buChar char="-"/>
              <a:defRPr/>
            </a:pPr>
            <a:r>
              <a:rPr lang="fr-FR" sz="1200" dirty="0">
                <a:solidFill>
                  <a:prstClr val="black"/>
                </a:solidFill>
              </a:rPr>
              <a:t>Le PB a des crédits d’actions illimités</a:t>
            </a:r>
            <a:r>
              <a:rPr lang="fr-FR" sz="1200" dirty="0" smtClean="0">
                <a:solidFill>
                  <a:prstClr val="black"/>
                </a:solidFill>
              </a:rPr>
              <a:t>.</a:t>
            </a:r>
            <a:endParaRPr lang="fr-FR" sz="1200" dirty="0">
              <a:solidFill>
                <a:prstClr val="black"/>
              </a:solidFill>
            </a:endParaRPr>
          </a:p>
          <a:p>
            <a:pPr marL="171450" lvl="0" indent="-171450" defTabSz="914400">
              <a:buFontTx/>
              <a:buChar char="-"/>
              <a:defRPr/>
            </a:pPr>
            <a:r>
              <a:rPr lang="fr-FR" sz="1200" dirty="0" smtClean="0">
                <a:solidFill>
                  <a:prstClr val="black"/>
                </a:solidFill>
              </a:rPr>
              <a:t>Les joueurs en attente comptent </a:t>
            </a:r>
            <a:r>
              <a:rPr lang="fr-FR" sz="1200" dirty="0">
                <a:solidFill>
                  <a:prstClr val="black"/>
                </a:solidFill>
              </a:rPr>
              <a:t>le nombre de buts </a:t>
            </a:r>
            <a:r>
              <a:rPr lang="fr-FR" sz="1200" dirty="0" smtClean="0">
                <a:solidFill>
                  <a:prstClr val="black"/>
                </a:solidFill>
              </a:rPr>
              <a:t>marqués.</a:t>
            </a:r>
            <a:endParaRPr lang="fr-FR" sz="1200" dirty="0">
              <a:solidFill>
                <a:prstClr val="black"/>
              </a:solidFill>
            </a:endParaRPr>
          </a:p>
          <a:p>
            <a:pPr marL="171450" lvl="0" indent="-171450" defTabSz="914400">
              <a:buFontTx/>
              <a:buChar char="-"/>
              <a:defRPr/>
            </a:pPr>
            <a:r>
              <a:rPr lang="fr-FR" sz="1200" dirty="0">
                <a:solidFill>
                  <a:prstClr val="black"/>
                </a:solidFill>
              </a:rPr>
              <a:t>Le joueur en attente récupère les ballons derrière la ligne de but.</a:t>
            </a:r>
          </a:p>
        </p:txBody>
      </p:sp>
      <p:sp>
        <p:nvSpPr>
          <p:cNvPr id="91" name="Rectangle 90"/>
          <p:cNvSpPr/>
          <p:nvPr/>
        </p:nvSpPr>
        <p:spPr>
          <a:xfrm>
            <a:off x="4247253" y="5312099"/>
            <a:ext cx="4811899" cy="1231106"/>
          </a:xfrm>
          <a:prstGeom prst="rect">
            <a:avLst/>
          </a:prstGeom>
        </p:spPr>
        <p:txBody>
          <a:bodyPr wrap="square">
            <a:spAutoFit/>
          </a:bodyPr>
          <a:lstStyle/>
          <a:p>
            <a:pPr lvl="0" defTabSz="914400">
              <a:defRPr/>
            </a:pPr>
            <a:r>
              <a:rPr lang="fr-FR" sz="1400" b="1" u="sng" dirty="0">
                <a:solidFill>
                  <a:prstClr val="black"/>
                </a:solidFill>
              </a:rPr>
              <a:t>Critères de réussite</a:t>
            </a:r>
            <a:r>
              <a:rPr lang="fr-FR" sz="1400" dirty="0" smtClean="0">
                <a:solidFill>
                  <a:prstClr val="black"/>
                </a:solidFill>
              </a:rPr>
              <a:t>: des médailles…</a:t>
            </a:r>
            <a:endParaRPr lang="fr-FR" sz="1400" dirty="0">
              <a:solidFill>
                <a:prstClr val="black"/>
              </a:solidFill>
            </a:endParaRPr>
          </a:p>
          <a:p>
            <a:pPr marL="171450" lvl="0" indent="-171450" defTabSz="914400">
              <a:buFontTx/>
              <a:buChar char="-"/>
              <a:defRPr/>
            </a:pPr>
            <a:r>
              <a:rPr lang="fr-FR" sz="1200" b="1" dirty="0" smtClean="0">
                <a:solidFill>
                  <a:prstClr val="black"/>
                </a:solidFill>
              </a:rPr>
              <a:t>OR</a:t>
            </a:r>
            <a:r>
              <a:rPr lang="fr-FR" sz="1200" dirty="0" smtClean="0">
                <a:solidFill>
                  <a:prstClr val="black"/>
                </a:solidFill>
              </a:rPr>
              <a:t>: </a:t>
            </a:r>
            <a:r>
              <a:rPr lang="fr-FR" sz="1200" dirty="0">
                <a:solidFill>
                  <a:prstClr val="black"/>
                </a:solidFill>
              </a:rPr>
              <a:t>gagner le duel en marquant </a:t>
            </a:r>
            <a:r>
              <a:rPr lang="fr-FR" sz="1200" dirty="0" smtClean="0">
                <a:solidFill>
                  <a:prstClr val="black"/>
                </a:solidFill>
              </a:rPr>
              <a:t>plus </a:t>
            </a:r>
            <a:r>
              <a:rPr lang="fr-FR" sz="1200" dirty="0">
                <a:solidFill>
                  <a:prstClr val="black"/>
                </a:solidFill>
              </a:rPr>
              <a:t>que l’adversaire + Marquer </a:t>
            </a:r>
            <a:endParaRPr lang="fr-FR" sz="1200" dirty="0" smtClean="0">
              <a:solidFill>
                <a:prstClr val="black"/>
              </a:solidFill>
            </a:endParaRPr>
          </a:p>
          <a:p>
            <a:pPr lvl="0" defTabSz="914400">
              <a:defRPr/>
            </a:pPr>
            <a:r>
              <a:rPr lang="fr-FR" sz="1200" dirty="0" smtClean="0">
                <a:solidFill>
                  <a:prstClr val="black"/>
                </a:solidFill>
              </a:rPr>
              <a:t>plus </a:t>
            </a:r>
            <a:r>
              <a:rPr lang="fr-FR" sz="1200" dirty="0">
                <a:solidFill>
                  <a:prstClr val="black"/>
                </a:solidFill>
              </a:rPr>
              <a:t>de 7</a:t>
            </a:r>
            <a:r>
              <a:rPr lang="fr-FR" sz="1200" dirty="0" smtClean="0">
                <a:solidFill>
                  <a:prstClr val="black"/>
                </a:solidFill>
              </a:rPr>
              <a:t> </a:t>
            </a:r>
            <a:r>
              <a:rPr lang="fr-FR" sz="1200" dirty="0">
                <a:solidFill>
                  <a:prstClr val="black"/>
                </a:solidFill>
              </a:rPr>
              <a:t>buts + la balle passe au dessus de la tête </a:t>
            </a:r>
            <a:r>
              <a:rPr lang="fr-FR" sz="1200" dirty="0" smtClean="0">
                <a:solidFill>
                  <a:prstClr val="black"/>
                </a:solidFill>
              </a:rPr>
              <a:t>au </a:t>
            </a:r>
            <a:r>
              <a:rPr lang="fr-FR" sz="1200" dirty="0">
                <a:solidFill>
                  <a:prstClr val="black"/>
                </a:solidFill>
              </a:rPr>
              <a:t>tir.</a:t>
            </a:r>
          </a:p>
          <a:p>
            <a:pPr marL="171450" lvl="0" indent="-171450" defTabSz="914400">
              <a:buFontTx/>
              <a:buChar char="-"/>
              <a:defRPr/>
            </a:pPr>
            <a:r>
              <a:rPr lang="fr-FR" sz="1200" b="1" dirty="0" smtClean="0">
                <a:solidFill>
                  <a:prstClr val="black"/>
                </a:solidFill>
              </a:rPr>
              <a:t>argent</a:t>
            </a:r>
            <a:r>
              <a:rPr lang="fr-FR" sz="1200" dirty="0">
                <a:solidFill>
                  <a:prstClr val="black"/>
                </a:solidFill>
              </a:rPr>
              <a:t>: gagner le duel + Marquer </a:t>
            </a:r>
            <a:r>
              <a:rPr lang="fr-FR" sz="1200" dirty="0" smtClean="0">
                <a:solidFill>
                  <a:prstClr val="black"/>
                </a:solidFill>
              </a:rPr>
              <a:t>plus </a:t>
            </a:r>
            <a:r>
              <a:rPr lang="fr-FR" sz="1200" dirty="0">
                <a:solidFill>
                  <a:prstClr val="black"/>
                </a:solidFill>
              </a:rPr>
              <a:t>de 5</a:t>
            </a:r>
            <a:r>
              <a:rPr lang="fr-FR" sz="1200" dirty="0" smtClean="0">
                <a:solidFill>
                  <a:prstClr val="black"/>
                </a:solidFill>
              </a:rPr>
              <a:t> </a:t>
            </a:r>
            <a:r>
              <a:rPr lang="fr-FR" sz="1200" dirty="0">
                <a:solidFill>
                  <a:prstClr val="black"/>
                </a:solidFill>
              </a:rPr>
              <a:t>buts  la balle passe au </a:t>
            </a:r>
            <a:r>
              <a:rPr lang="fr-FR" sz="1200" dirty="0" smtClean="0">
                <a:solidFill>
                  <a:prstClr val="black"/>
                </a:solidFill>
              </a:rPr>
              <a:t>dessus de </a:t>
            </a:r>
            <a:r>
              <a:rPr lang="fr-FR" sz="1200" dirty="0">
                <a:solidFill>
                  <a:prstClr val="black"/>
                </a:solidFill>
              </a:rPr>
              <a:t>la tête </a:t>
            </a:r>
            <a:r>
              <a:rPr lang="fr-FR" sz="1200" dirty="0" smtClean="0">
                <a:solidFill>
                  <a:prstClr val="black"/>
                </a:solidFill>
              </a:rPr>
              <a:t>au tir</a:t>
            </a:r>
            <a:endParaRPr lang="fr-FR" sz="1200" dirty="0">
              <a:solidFill>
                <a:prstClr val="black"/>
              </a:solidFill>
            </a:endParaRPr>
          </a:p>
          <a:p>
            <a:pPr marL="171450" lvl="0" indent="-171450" defTabSz="914400">
              <a:buFontTx/>
              <a:buChar char="-"/>
              <a:defRPr/>
            </a:pPr>
            <a:r>
              <a:rPr lang="fr-FR" sz="1200" b="1" dirty="0" smtClean="0">
                <a:solidFill>
                  <a:prstClr val="black"/>
                </a:solidFill>
              </a:rPr>
              <a:t>bronze</a:t>
            </a:r>
            <a:r>
              <a:rPr lang="fr-FR" sz="1200" dirty="0">
                <a:solidFill>
                  <a:prstClr val="black"/>
                </a:solidFill>
              </a:rPr>
              <a:t>: gagner le duel </a:t>
            </a:r>
            <a:r>
              <a:rPr lang="fr-FR" sz="1200" dirty="0" smtClean="0">
                <a:solidFill>
                  <a:prstClr val="black"/>
                </a:solidFill>
              </a:rPr>
              <a:t>+ la </a:t>
            </a:r>
            <a:r>
              <a:rPr lang="fr-FR" sz="1200" dirty="0">
                <a:solidFill>
                  <a:prstClr val="black"/>
                </a:solidFill>
              </a:rPr>
              <a:t>balle passe au dessus de la tête à chaque </a:t>
            </a:r>
            <a:r>
              <a:rPr lang="fr-FR" sz="1200" dirty="0" smtClean="0">
                <a:solidFill>
                  <a:prstClr val="black"/>
                </a:solidFill>
              </a:rPr>
              <a:t>tir.</a:t>
            </a:r>
            <a:endParaRPr lang="fr-FR" sz="1200" dirty="0">
              <a:solidFill>
                <a:prstClr val="black"/>
              </a:solidFill>
            </a:endParaRPr>
          </a:p>
        </p:txBody>
      </p:sp>
      <p:sp>
        <p:nvSpPr>
          <p:cNvPr id="3" name="ZoneTexte 2"/>
          <p:cNvSpPr txBox="1"/>
          <p:nvPr/>
        </p:nvSpPr>
        <p:spPr>
          <a:xfrm>
            <a:off x="4259970" y="3780986"/>
            <a:ext cx="4811899" cy="1200329"/>
          </a:xfrm>
          <a:prstGeom prst="rect">
            <a:avLst/>
          </a:prstGeom>
          <a:noFill/>
        </p:spPr>
        <p:txBody>
          <a:bodyPr wrap="square" rtlCol="0">
            <a:spAutoFit/>
          </a:bodyPr>
          <a:lstStyle/>
          <a:p>
            <a:endParaRPr lang="fr-FR" sz="1200" dirty="0" smtClean="0"/>
          </a:p>
          <a:p>
            <a:r>
              <a:rPr lang="fr-FR" sz="1200" b="1" dirty="0" smtClean="0">
                <a:solidFill>
                  <a:srgbClr val="3366FF"/>
                </a:solidFill>
              </a:rPr>
              <a:t>Etape 1: </a:t>
            </a:r>
            <a:r>
              <a:rPr lang="fr-FR" sz="1200" dirty="0" smtClean="0"/>
              <a:t>le tireur doit tirer avant la ligne médiane</a:t>
            </a:r>
          </a:p>
          <a:p>
            <a:r>
              <a:rPr lang="fr-FR" sz="1200" b="1" dirty="0" smtClean="0">
                <a:solidFill>
                  <a:srgbClr val="3366FF"/>
                </a:solidFill>
              </a:rPr>
              <a:t>Etape 2: </a:t>
            </a:r>
            <a:r>
              <a:rPr lang="fr-FR" sz="1200" dirty="0" smtClean="0"/>
              <a:t>le tireur doit tirer aux plots ou derrière les plots (les placer après la ligne médiane)</a:t>
            </a:r>
          </a:p>
          <a:p>
            <a:r>
              <a:rPr lang="fr-FR" sz="1200" b="1" dirty="0" smtClean="0">
                <a:solidFill>
                  <a:srgbClr val="3366FF"/>
                </a:solidFill>
              </a:rPr>
              <a:t>Etape 3: </a:t>
            </a:r>
            <a:r>
              <a:rPr lang="fr-FR" sz="1200" dirty="0" smtClean="0"/>
              <a:t>le tireur doit tirer à la zone</a:t>
            </a:r>
          </a:p>
          <a:p>
            <a:r>
              <a:rPr lang="fr-FR" sz="1200" b="1" dirty="0" smtClean="0">
                <a:solidFill>
                  <a:srgbClr val="3366FF"/>
                </a:solidFill>
              </a:rPr>
              <a:t>Etape 4: </a:t>
            </a:r>
            <a:r>
              <a:rPr lang="fr-FR" sz="1200" dirty="0" smtClean="0"/>
              <a:t>on cesse de courir, déplacement en dribble pour accéder au tir </a:t>
            </a:r>
          </a:p>
        </p:txBody>
      </p:sp>
    </p:spTree>
    <p:extLst>
      <p:ext uri="{BB962C8B-B14F-4D97-AF65-F5344CB8AC3E}">
        <p14:creationId xmlns:p14="http://schemas.microsoft.com/office/powerpoint/2010/main" val="36690385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30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67176E-6 3.63805E-6 L -0.05054 0.00671 " pathEditMode="relative" rAng="0" ptsTypes="AA">
                                      <p:cBhvr>
                                        <p:cTn id="12" dur="2000" fill="hold"/>
                                        <p:tgtEl>
                                          <p:spTgt spid="57"/>
                                        </p:tgtEl>
                                        <p:attrNameLst>
                                          <p:attrName>ppt_x</p:attrName>
                                          <p:attrName>ppt_y</p:attrName>
                                        </p:attrNameLst>
                                      </p:cBhvr>
                                      <p:rCtr x="-2536" y="324"/>
                                    </p:animMotion>
                                  </p:childTnLst>
                                </p:cTn>
                              </p:par>
                              <p:par>
                                <p:cTn id="13" presetID="0" presetClass="path" presetSubtype="0" accel="50000" decel="50000" fill="hold" nodeType="withEffect">
                                  <p:stCondLst>
                                    <p:cond delay="0"/>
                                  </p:stCondLst>
                                  <p:childTnLst>
                                    <p:animMotion origin="layout" path="M 0.00712 -0.00533 L -0.05522 0.00232 " pathEditMode="relative" rAng="0" ptsTypes="AA">
                                      <p:cBhvr>
                                        <p:cTn id="14" dur="2000" fill="hold"/>
                                        <p:tgtEl>
                                          <p:spTgt spid="79"/>
                                        </p:tgtEl>
                                        <p:attrNameLst>
                                          <p:attrName>ppt_x</p:attrName>
                                          <p:attrName>ppt_y</p:attrName>
                                        </p:attrNameLst>
                                      </p:cBhvr>
                                      <p:rCtr x="-3126" y="371"/>
                                    </p:animMotion>
                                  </p:childTnLst>
                                </p:cTn>
                              </p:par>
                            </p:childTnLst>
                          </p:cTn>
                        </p:par>
                        <p:par>
                          <p:cTn id="15" fill="hold">
                            <p:stCondLst>
                              <p:cond delay="2000"/>
                            </p:stCondLst>
                            <p:childTnLst>
                              <p:par>
                                <p:cTn id="16" presetID="0" presetClass="path" presetSubtype="0" accel="50000" decel="50000" fill="hold" nodeType="afterEffect">
                                  <p:stCondLst>
                                    <p:cond delay="0"/>
                                  </p:stCondLst>
                                  <p:childTnLst>
                                    <p:animMotion origin="layout" path="M -0.05504 0.00231 L -0.13093 0.01135 " pathEditMode="relative" rAng="0" ptsTypes="AA">
                                      <p:cBhvr>
                                        <p:cTn id="17" dur="2000" fill="hold"/>
                                        <p:tgtEl>
                                          <p:spTgt spid="79"/>
                                        </p:tgtEl>
                                        <p:attrNameLst>
                                          <p:attrName>ppt_x</p:attrName>
                                          <p:attrName>ppt_y</p:attrName>
                                        </p:attrNameLst>
                                      </p:cBhvr>
                                      <p:rCtr x="-3803" y="440"/>
                                    </p:animMotion>
                                  </p:childTnLst>
                                </p:cTn>
                              </p:par>
                            </p:childTnLst>
                          </p:cTn>
                        </p:par>
                        <p:par>
                          <p:cTn id="18" fill="hold">
                            <p:stCondLst>
                              <p:cond delay="4000"/>
                            </p:stCondLst>
                            <p:childTnLst>
                              <p:par>
                                <p:cTn id="19" presetID="0" presetClass="path" presetSubtype="0" accel="50000" decel="50000" fill="hold" nodeType="afterEffect">
                                  <p:stCondLst>
                                    <p:cond delay="0"/>
                                  </p:stCondLst>
                                  <p:childTnLst>
                                    <p:animMotion origin="layout" path="M 0.01631 0.00694 L 0.14806 0.02406 " pathEditMode="relative" ptsTypes="AA">
                                      <p:cBhvr>
                                        <p:cTn id="20" dur="2000" fill="hold"/>
                                        <p:tgtEl>
                                          <p:spTgt spid="57"/>
                                        </p:tgtEl>
                                        <p:attrNameLst>
                                          <p:attrName>ppt_x</p:attrName>
                                          <p:attrName>ppt_y</p:attrName>
                                        </p:attrNameLst>
                                      </p:cBhvr>
                                    </p:animMotion>
                                  </p:childTnLst>
                                </p:cTn>
                              </p:par>
                            </p:childTnLst>
                          </p:cTn>
                        </p:par>
                        <p:par>
                          <p:cTn id="21" fill="hold">
                            <p:stCondLst>
                              <p:cond delay="6000"/>
                            </p:stCondLst>
                            <p:childTnLst>
                              <p:par>
                                <p:cTn id="22" presetID="0" presetClass="path" presetSubtype="0" accel="50000" decel="50000" fill="hold" nodeType="afterEffect">
                                  <p:stCondLst>
                                    <p:cond delay="0"/>
                                  </p:stCondLst>
                                  <p:childTnLst>
                                    <p:animMotion origin="layout" path="M -2.62975E-6 8.59986E-6 L 0.16629 0.0132 " pathEditMode="relative" ptsTypes="AA">
                                      <p:cBhvr>
                                        <p:cTn id="23" dur="2000" fill="hold"/>
                                        <p:tgtEl>
                                          <p:spTgt spid="70"/>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0887 0.00231 L 0.06024 0.01227 " pathEditMode="relative" ptsTypes="AA">
                                      <p:cBhvr>
                                        <p:cTn id="25" dur="2000" fill="hold"/>
                                        <p:tgtEl>
                                          <p:spTgt spid="79"/>
                                        </p:tgtEl>
                                        <p:attrNameLst>
                                          <p:attrName>ppt_x</p:attrName>
                                          <p:attrName>ppt_y</p:attrName>
                                        </p:attrNameLst>
                                      </p:cBhvr>
                                    </p:animMotion>
                                  </p:childTnLst>
                                </p:cTn>
                              </p:par>
                            </p:childTnLst>
                          </p:cTn>
                        </p:par>
                        <p:par>
                          <p:cTn id="26" fill="hold">
                            <p:stCondLst>
                              <p:cond delay="8000"/>
                            </p:stCondLst>
                            <p:childTnLst>
                              <p:par>
                                <p:cTn id="27" presetID="0" presetClass="path" presetSubtype="0" accel="50000" decel="50000" fill="hold" nodeType="afterEffect">
                                  <p:stCondLst>
                                    <p:cond delay="0"/>
                                  </p:stCondLst>
                                  <p:childTnLst>
                                    <p:animMotion origin="layout" path="M 0.06874 0.02315 L 0.13141 0.02315 " pathEditMode="relative" ptsTypes="AA">
                                      <p:cBhvr>
                                        <p:cTn id="28" dur="2000" fill="hold"/>
                                        <p:tgtEl>
                                          <p:spTgt spid="79"/>
                                        </p:tgtEl>
                                        <p:attrNameLst>
                                          <p:attrName>ppt_x</p:attrName>
                                          <p:attrName>ppt_y</p:attrName>
                                        </p:attrNameLst>
                                      </p:cBhvr>
                                    </p:animMotion>
                                  </p:childTnLst>
                                </p:cTn>
                              </p:par>
                            </p:childTnLst>
                          </p:cTn>
                        </p:par>
                        <p:par>
                          <p:cTn id="29" fill="hold">
                            <p:stCondLst>
                              <p:cond delay="10000"/>
                            </p:stCondLst>
                            <p:childTnLst>
                              <p:par>
                                <p:cTn id="30" presetID="0" presetClass="path" presetSubtype="0" accel="50000" decel="50000" fill="hold" nodeType="afterEffect">
                                  <p:stCondLst>
                                    <p:cond delay="0"/>
                                  </p:stCondLst>
                                  <p:childTnLst>
                                    <p:animMotion origin="layout" path="M 0.16629 0.0132 L 0.00833 0.01621 " pathEditMode="relative" ptsTypes="AA">
                                      <p:cBhvr>
                                        <p:cTn id="31" dur="2000" fill="hold"/>
                                        <p:tgtEl>
                                          <p:spTgt spid="70"/>
                                        </p:tgtEl>
                                        <p:attrNameLst>
                                          <p:attrName>ppt_x</p:attrName>
                                          <p:attrName>ppt_y</p:attrName>
                                        </p:attrNameLst>
                                      </p:cBhvr>
                                    </p:animMotion>
                                  </p:childTnLst>
                                </p:cTn>
                              </p:par>
                            </p:childTnLst>
                          </p:cTn>
                        </p:par>
                        <p:par>
                          <p:cTn id="32" fill="hold">
                            <p:stCondLst>
                              <p:cond delay="12000"/>
                            </p:stCondLst>
                            <p:childTnLst>
                              <p:par>
                                <p:cTn id="33" presetID="0" presetClass="path" presetSubtype="0" accel="50000" decel="50000" fill="hold" nodeType="afterEffect">
                                  <p:stCondLst>
                                    <p:cond delay="0"/>
                                  </p:stCondLst>
                                  <p:childTnLst>
                                    <p:animMotion origin="layout" path="M 0.14806 0.02407 L -0.03403 0.02916 " pathEditMode="relative" ptsTypes="AA">
                                      <p:cBhvr>
                                        <p:cTn id="34" dur="2000" fill="hold"/>
                                        <p:tgtEl>
                                          <p:spTgt spid="5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14338 0.01967 L -0.03871 0.01967 " pathEditMode="relative" ptsTypes="AA">
                                      <p:cBhvr>
                                        <p:cTn id="36" dur="2000" fill="hold"/>
                                        <p:tgtEl>
                                          <p:spTgt spid="79"/>
                                        </p:tgtEl>
                                        <p:attrNameLst>
                                          <p:attrName>ppt_x</p:attrName>
                                          <p:attrName>ppt_y</p:attrName>
                                        </p:attrNameLst>
                                      </p:cBhvr>
                                    </p:animMotion>
                                  </p:childTnLst>
                                </p:cTn>
                              </p:par>
                            </p:childTnLst>
                          </p:cTn>
                        </p:par>
                        <p:par>
                          <p:cTn id="37" fill="hold">
                            <p:stCondLst>
                              <p:cond delay="14000"/>
                            </p:stCondLst>
                            <p:childTnLst>
                              <p:par>
                                <p:cTn id="38" presetID="0" presetClass="path" presetSubtype="0" accel="50000" decel="50000" fill="hold" nodeType="afterEffect">
                                  <p:stCondLst>
                                    <p:cond delay="0"/>
                                  </p:stCondLst>
                                  <p:childTnLst>
                                    <p:animMotion origin="layout" path="M -0.05504 0.00231 L -0.13075 0.01992 " pathEditMode="relative" rAng="0" ptsTypes="AA">
                                      <p:cBhvr>
                                        <p:cTn id="39" dur="2000" fill="hold"/>
                                        <p:tgtEl>
                                          <p:spTgt spid="79"/>
                                        </p:tgtEl>
                                        <p:attrNameLst>
                                          <p:attrName>ppt_x</p:attrName>
                                          <p:attrName>ppt_y</p:attrName>
                                        </p:attrNameLst>
                                      </p:cBhvr>
                                      <p:rCtr x="-3785"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0" name="Shape 2230"/>
          <p:cNvSpPr>
            <a:spLocks noGrp="1"/>
          </p:cNvSpPr>
          <p:nvPr>
            <p:ph type="title"/>
          </p:nvPr>
        </p:nvSpPr>
        <p:spPr>
          <a:prstGeom prst="rect">
            <a:avLst/>
          </a:prstGeom>
        </p:spPr>
        <p:txBody>
          <a:bodyPr/>
          <a:lstStyle>
            <a:lvl1pPr>
              <a:defRPr>
                <a:solidFill>
                  <a:srgbClr val="FF0000"/>
                </a:solidFill>
              </a:defRPr>
            </a:lvl1pPr>
          </a:lstStyle>
          <a:p>
            <a:r>
              <a:rPr b="1" dirty="0">
                <a:solidFill>
                  <a:schemeClr val="accent1"/>
                </a:solidFill>
              </a:rPr>
              <a:t>TOUS VOLEURS DE BALLON</a:t>
            </a:r>
          </a:p>
        </p:txBody>
      </p:sp>
      <p:sp>
        <p:nvSpPr>
          <p:cNvPr id="2231" name="Shape 2231"/>
          <p:cNvSpPr/>
          <p:nvPr/>
        </p:nvSpPr>
        <p:spPr>
          <a:xfrm>
            <a:off x="6179251" y="1326579"/>
            <a:ext cx="2508972" cy="4713210"/>
          </a:xfrm>
          <a:prstGeom prst="roundRect">
            <a:avLst>
              <a:gd name="adj" fmla="val 16667"/>
            </a:avLst>
          </a:prstGeom>
          <a:solidFill>
            <a:srgbClr val="D9D9D9"/>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grpSp>
        <p:nvGrpSpPr>
          <p:cNvPr id="2236" name="Group 2236"/>
          <p:cNvGrpSpPr/>
          <p:nvPr/>
        </p:nvGrpSpPr>
        <p:grpSpPr>
          <a:xfrm>
            <a:off x="457200" y="1326578"/>
            <a:ext cx="2495726" cy="4713211"/>
            <a:chOff x="0" y="518705"/>
            <a:chExt cx="3509975" cy="4558344"/>
          </a:xfrm>
        </p:grpSpPr>
        <p:sp>
          <p:nvSpPr>
            <p:cNvPr id="2234" name="Shape 2234"/>
            <p:cNvSpPr/>
            <p:nvPr/>
          </p:nvSpPr>
          <p:spPr>
            <a:xfrm>
              <a:off x="0" y="518705"/>
              <a:ext cx="3509975" cy="4558344"/>
            </a:xfrm>
            <a:prstGeom prst="roundRect">
              <a:avLst>
                <a:gd name="adj" fmla="val 16667"/>
              </a:avLst>
            </a:prstGeom>
            <a:solidFill>
              <a:schemeClr val="bg1">
                <a:lumMod val="85000"/>
              </a:schemeClr>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chemeClr val="bg1">
                    <a:lumMod val="85000"/>
                  </a:schemeClr>
                </a:solidFill>
              </a:endParaRPr>
            </a:p>
          </p:txBody>
        </p:sp>
        <p:sp>
          <p:nvSpPr>
            <p:cNvPr id="2235" name="Shape 2235"/>
            <p:cNvSpPr/>
            <p:nvPr/>
          </p:nvSpPr>
          <p:spPr>
            <a:xfrm>
              <a:off x="171342" y="556843"/>
              <a:ext cx="3167292" cy="42863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t>ATTENDUS</a:t>
              </a:r>
              <a:r>
                <a:rPr lang="fr-FR" dirty="0" smtClean="0">
                  <a:solidFill>
                    <a:srgbClr val="FFFFFF"/>
                  </a:solidFill>
                </a:rPr>
                <a:t>  </a:t>
              </a:r>
              <a:r>
                <a:rPr lang="fr-FR" dirty="0" smtClean="0"/>
                <a:t>1</a:t>
              </a:r>
              <a:r>
                <a:rPr lang="fr-FR" baseline="30000" dirty="0" smtClean="0"/>
                <a:t>ère</a:t>
              </a:r>
              <a:r>
                <a:rPr lang="fr-FR" dirty="0" smtClean="0"/>
                <a:t> étape</a:t>
              </a:r>
              <a:endParaRPr dirty="0">
                <a:solidFill>
                  <a:srgbClr val="FFFFFF"/>
                </a:solidFill>
              </a:endParaRPr>
            </a:p>
            <a:p>
              <a:pPr algn="ctr">
                <a:defRPr b="1">
                  <a:solidFill>
                    <a:srgbClr val="FF0000"/>
                  </a:solidFill>
                </a:defRPr>
              </a:pPr>
              <a:endParaRPr dirty="0">
                <a:solidFill>
                  <a:srgbClr val="FFFFFF"/>
                </a:solidFill>
              </a:endParaRPr>
            </a:p>
            <a:p>
              <a:r>
                <a:rPr lang="fr-FR" b="1" dirty="0" smtClean="0"/>
                <a:t>Equipe:</a:t>
              </a:r>
              <a:r>
                <a:rPr b="1" dirty="0" smtClean="0"/>
                <a:t> </a:t>
              </a:r>
              <a:endParaRPr b="1" dirty="0">
                <a:solidFill>
                  <a:srgbClr val="FFFFFF"/>
                </a:solidFill>
              </a:endParaRPr>
            </a:p>
            <a:p>
              <a:pPr>
                <a:buSzPct val="100000"/>
              </a:pPr>
              <a:r>
                <a:rPr lang="fr-FR" sz="1600" dirty="0" smtClean="0"/>
                <a:t>-Défense individuelle tout terrain approximative </a:t>
              </a:r>
            </a:p>
            <a:p>
              <a:pPr>
                <a:buSzPct val="100000"/>
              </a:pPr>
              <a:r>
                <a:rPr lang="fr-FR" sz="1600" dirty="0"/>
                <a:t>-</a:t>
              </a:r>
              <a:r>
                <a:rPr lang="fr-FR" sz="1600" dirty="0" smtClean="0"/>
                <a:t>centrée autour de la balle</a:t>
              </a:r>
            </a:p>
            <a:p>
              <a:pPr>
                <a:buSzPct val="100000"/>
              </a:pPr>
              <a:endParaRPr lang="fr-FR" dirty="0" smtClean="0"/>
            </a:p>
            <a:p>
              <a:pPr>
                <a:buSzPct val="100000"/>
              </a:pPr>
              <a:r>
                <a:rPr lang="fr-FR" b="1" dirty="0" smtClean="0"/>
                <a:t>Défenseur:</a:t>
              </a:r>
            </a:p>
            <a:p>
              <a:pPr>
                <a:buSzPct val="100000"/>
              </a:pPr>
              <a:r>
                <a:rPr lang="fr-FR" sz="1600" dirty="0" smtClean="0"/>
                <a:t>-Prise d’information unique (soit joueur soit ballon) </a:t>
              </a:r>
            </a:p>
            <a:p>
              <a:pPr>
                <a:buSzPct val="100000"/>
              </a:pPr>
              <a:r>
                <a:rPr lang="fr-FR" sz="1600" dirty="0"/>
                <a:t>-</a:t>
              </a:r>
              <a:r>
                <a:rPr lang="fr-FR" sz="1600" dirty="0" smtClean="0"/>
                <a:t>cours après son joueur </a:t>
              </a:r>
            </a:p>
            <a:p>
              <a:pPr>
                <a:buSzPct val="100000"/>
              </a:pPr>
              <a:r>
                <a:rPr lang="fr-FR" sz="1600" dirty="0"/>
                <a:t>-</a:t>
              </a:r>
              <a:r>
                <a:rPr lang="fr-FR" sz="1600" dirty="0" smtClean="0"/>
                <a:t>mauvaise orientation par rapport au but à défendre, son joueur et le ballon</a:t>
              </a:r>
              <a:endParaRPr sz="1600" dirty="0">
                <a:solidFill>
                  <a:srgbClr val="FFFFFF"/>
                </a:solidFill>
              </a:endParaRPr>
            </a:p>
          </p:txBody>
        </p:sp>
      </p:grpSp>
      <p:sp>
        <p:nvSpPr>
          <p:cNvPr id="2241" name="Shape 2241"/>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
        <p:nvSpPr>
          <p:cNvPr id="10" name="Shape 2234"/>
          <p:cNvSpPr/>
          <p:nvPr/>
        </p:nvSpPr>
        <p:spPr>
          <a:xfrm>
            <a:off x="3325052" y="1326578"/>
            <a:ext cx="2495726" cy="4713211"/>
          </a:xfrm>
          <a:prstGeom prst="roundRect">
            <a:avLst>
              <a:gd name="adj" fmla="val 16667"/>
            </a:avLst>
          </a:prstGeom>
          <a:solidFill>
            <a:schemeClr val="bg1">
              <a:lumMod val="85000"/>
            </a:schemeClr>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chemeClr val="bg1">
                  <a:lumMod val="85000"/>
                </a:schemeClr>
              </a:solidFill>
            </a:endParaRPr>
          </a:p>
        </p:txBody>
      </p:sp>
      <p:sp>
        <p:nvSpPr>
          <p:cNvPr id="11" name="Shape 2235"/>
          <p:cNvSpPr/>
          <p:nvPr/>
        </p:nvSpPr>
        <p:spPr>
          <a:xfrm>
            <a:off x="3446883" y="1358018"/>
            <a:ext cx="2252065" cy="46782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t>ATTENDUS</a:t>
            </a:r>
            <a:r>
              <a:rPr lang="fr-FR" dirty="0" smtClean="0">
                <a:solidFill>
                  <a:srgbClr val="FFFFFF"/>
                </a:solidFill>
              </a:rPr>
              <a:t>  </a:t>
            </a:r>
            <a:r>
              <a:rPr lang="fr-FR" dirty="0" smtClean="0">
                <a:solidFill>
                  <a:srgbClr val="FF0000"/>
                </a:solidFill>
              </a:rPr>
              <a:t>2</a:t>
            </a:r>
            <a:r>
              <a:rPr lang="fr-FR" baseline="30000" dirty="0" smtClean="0">
                <a:solidFill>
                  <a:srgbClr val="FF0000"/>
                </a:solidFill>
              </a:rPr>
              <a:t>ème</a:t>
            </a:r>
            <a:r>
              <a:rPr lang="fr-FR" dirty="0" smtClean="0">
                <a:solidFill>
                  <a:srgbClr val="FF0000"/>
                </a:solidFill>
              </a:rPr>
              <a:t> </a:t>
            </a:r>
            <a:r>
              <a:rPr lang="fr-FR" dirty="0" smtClean="0"/>
              <a:t>étape</a:t>
            </a:r>
            <a:endParaRPr dirty="0">
              <a:solidFill>
                <a:srgbClr val="FFFFFF"/>
              </a:solidFill>
            </a:endParaRPr>
          </a:p>
          <a:p>
            <a:pPr algn="ctr">
              <a:defRPr b="1">
                <a:solidFill>
                  <a:srgbClr val="FF0000"/>
                </a:solidFill>
              </a:defRPr>
            </a:pPr>
            <a:endParaRPr dirty="0">
              <a:solidFill>
                <a:srgbClr val="FFFFFF"/>
              </a:solidFill>
            </a:endParaRPr>
          </a:p>
          <a:p>
            <a:r>
              <a:rPr lang="fr-FR" b="1" dirty="0" smtClean="0"/>
              <a:t>Equipe:</a:t>
            </a:r>
            <a:r>
              <a:rPr b="1" dirty="0" smtClean="0"/>
              <a:t> </a:t>
            </a:r>
            <a:endParaRPr b="1" dirty="0">
              <a:solidFill>
                <a:srgbClr val="FFFFFF"/>
              </a:solidFill>
            </a:endParaRPr>
          </a:p>
          <a:p>
            <a:pPr>
              <a:buSzPct val="100000"/>
            </a:pPr>
            <a:r>
              <a:rPr lang="fr-FR" sz="1600" dirty="0" smtClean="0"/>
              <a:t>Défense individuelle tout terrain plus précise </a:t>
            </a:r>
          </a:p>
          <a:p>
            <a:pPr>
              <a:buSzPct val="100000"/>
            </a:pPr>
            <a:r>
              <a:rPr lang="fr-FR" sz="1600" dirty="0"/>
              <a:t>-</a:t>
            </a:r>
            <a:r>
              <a:rPr lang="fr-FR" sz="1600" dirty="0" smtClean="0"/>
              <a:t>entraide entre 2 partenaires proches </a:t>
            </a:r>
          </a:p>
          <a:p>
            <a:pPr>
              <a:buSzPct val="100000"/>
            </a:pPr>
            <a:r>
              <a:rPr lang="fr-FR" sz="1600" dirty="0"/>
              <a:t>-</a:t>
            </a:r>
            <a:r>
              <a:rPr lang="fr-FR" sz="1600" dirty="0" err="1" smtClean="0"/>
              <a:t>RdF</a:t>
            </a:r>
            <a:r>
              <a:rPr lang="fr-FR" sz="1600" dirty="0" smtClean="0"/>
              <a:t> s’équilibre</a:t>
            </a:r>
            <a:endParaRPr sz="1600" dirty="0"/>
          </a:p>
          <a:p>
            <a:pPr>
              <a:buSzPct val="100000"/>
            </a:pPr>
            <a:endParaRPr lang="fr-FR" dirty="0" smtClean="0"/>
          </a:p>
          <a:p>
            <a:pPr>
              <a:buSzPct val="100000"/>
            </a:pPr>
            <a:r>
              <a:rPr lang="fr-FR" b="1" dirty="0" smtClean="0"/>
              <a:t>Défenseur:</a:t>
            </a:r>
          </a:p>
          <a:p>
            <a:pPr>
              <a:buSzPct val="100000"/>
            </a:pPr>
            <a:r>
              <a:rPr lang="fr-FR" sz="1600" dirty="0" smtClean="0"/>
              <a:t>Double prise d’information : entre joueur et but à protéger </a:t>
            </a:r>
          </a:p>
          <a:p>
            <a:pPr>
              <a:buSzPct val="100000"/>
            </a:pPr>
            <a:r>
              <a:rPr lang="fr-FR" sz="1600" dirty="0"/>
              <a:t>-</a:t>
            </a:r>
            <a:r>
              <a:rPr lang="fr-FR" sz="1600" dirty="0" smtClean="0"/>
              <a:t>gène et harcèle PB </a:t>
            </a:r>
          </a:p>
          <a:p>
            <a:pPr>
              <a:buSzPct val="100000"/>
            </a:pPr>
            <a:r>
              <a:rPr lang="fr-FR" sz="1600" dirty="0"/>
              <a:t>-</a:t>
            </a:r>
            <a:r>
              <a:rPr lang="fr-FR" sz="1600" dirty="0" smtClean="0"/>
              <a:t>sur PPB dissuade et tente interception sur trajectoires faciles</a:t>
            </a:r>
          </a:p>
          <a:p>
            <a:pPr>
              <a:buSzPct val="100000"/>
            </a:pPr>
            <a:endParaRPr sz="1600" dirty="0">
              <a:solidFill>
                <a:srgbClr val="FFFFFF"/>
              </a:solidFill>
            </a:endParaRPr>
          </a:p>
        </p:txBody>
      </p:sp>
      <p:sp>
        <p:nvSpPr>
          <p:cNvPr id="12" name="Shape 2235"/>
          <p:cNvSpPr/>
          <p:nvPr/>
        </p:nvSpPr>
        <p:spPr>
          <a:xfrm>
            <a:off x="6295508" y="1373584"/>
            <a:ext cx="2392715" cy="46782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t>ATTENDUS</a:t>
            </a:r>
            <a:r>
              <a:rPr lang="fr-FR" dirty="0" smtClean="0">
                <a:solidFill>
                  <a:srgbClr val="FFFFFF"/>
                </a:solidFill>
              </a:rPr>
              <a:t>  </a:t>
            </a:r>
            <a:r>
              <a:rPr lang="fr-FR" dirty="0" smtClean="0">
                <a:solidFill>
                  <a:srgbClr val="FF0000"/>
                </a:solidFill>
              </a:rPr>
              <a:t>3</a:t>
            </a:r>
            <a:r>
              <a:rPr lang="fr-FR" baseline="30000" dirty="0" smtClean="0">
                <a:solidFill>
                  <a:srgbClr val="FF0000"/>
                </a:solidFill>
              </a:rPr>
              <a:t>ème</a:t>
            </a:r>
            <a:r>
              <a:rPr lang="fr-FR" dirty="0" smtClean="0">
                <a:solidFill>
                  <a:srgbClr val="FF0000"/>
                </a:solidFill>
              </a:rPr>
              <a:t> </a:t>
            </a:r>
            <a:r>
              <a:rPr lang="fr-FR" dirty="0" smtClean="0"/>
              <a:t>étape</a:t>
            </a:r>
            <a:endParaRPr dirty="0">
              <a:solidFill>
                <a:srgbClr val="FFFFFF"/>
              </a:solidFill>
            </a:endParaRPr>
          </a:p>
          <a:p>
            <a:pPr algn="ctr">
              <a:defRPr b="1">
                <a:solidFill>
                  <a:srgbClr val="FF0000"/>
                </a:solidFill>
              </a:defRPr>
            </a:pPr>
            <a:endParaRPr dirty="0">
              <a:solidFill>
                <a:srgbClr val="FFFFFF"/>
              </a:solidFill>
            </a:endParaRPr>
          </a:p>
          <a:p>
            <a:r>
              <a:rPr lang="fr-FR" b="1" dirty="0" smtClean="0"/>
              <a:t>Equipe:</a:t>
            </a:r>
            <a:r>
              <a:rPr b="1" dirty="0" smtClean="0"/>
              <a:t> </a:t>
            </a:r>
            <a:endParaRPr b="1" dirty="0">
              <a:solidFill>
                <a:srgbClr val="FFFFFF"/>
              </a:solidFill>
            </a:endParaRPr>
          </a:p>
          <a:p>
            <a:pPr>
              <a:buSzPct val="100000"/>
            </a:pPr>
            <a:r>
              <a:rPr lang="fr-FR" sz="1600" dirty="0" smtClean="0"/>
              <a:t>-Défense individuelle ½ terrain</a:t>
            </a:r>
          </a:p>
          <a:p>
            <a:pPr>
              <a:buSzPct val="100000"/>
            </a:pPr>
            <a:r>
              <a:rPr lang="fr-FR" sz="1600" dirty="0" smtClean="0"/>
              <a:t>-Organisation collective, entraide</a:t>
            </a:r>
          </a:p>
          <a:p>
            <a:pPr>
              <a:buSzPct val="100000"/>
            </a:pPr>
            <a:endParaRPr lang="fr-FR" dirty="0" smtClean="0"/>
          </a:p>
          <a:p>
            <a:pPr>
              <a:buSzPct val="100000"/>
            </a:pPr>
            <a:r>
              <a:rPr lang="fr-FR" b="1" dirty="0" smtClean="0"/>
              <a:t>Défenseur:</a:t>
            </a:r>
          </a:p>
          <a:p>
            <a:pPr>
              <a:buSzPct val="100000"/>
            </a:pPr>
            <a:r>
              <a:rPr lang="fr-FR" sz="1600" dirty="0" smtClean="0"/>
              <a:t>-Triple prise information (joueur direct, PB, but) </a:t>
            </a:r>
          </a:p>
          <a:p>
            <a:pPr>
              <a:buSzPct val="100000"/>
            </a:pPr>
            <a:r>
              <a:rPr lang="fr-FR" sz="1600" dirty="0"/>
              <a:t>-</a:t>
            </a:r>
            <a:r>
              <a:rPr sz="1600" dirty="0" smtClean="0"/>
              <a:t>Face </a:t>
            </a:r>
            <a:r>
              <a:rPr sz="1600" dirty="0"/>
              <a:t>au PB: </a:t>
            </a:r>
            <a:r>
              <a:rPr sz="1600" b="1" dirty="0" smtClean="0"/>
              <a:t>harcèle</a:t>
            </a:r>
            <a:r>
              <a:rPr lang="fr-FR" sz="1600" b="1" dirty="0" smtClean="0"/>
              <a:t> et subtilise </a:t>
            </a:r>
            <a:endParaRPr sz="1600" dirty="0">
              <a:solidFill>
                <a:srgbClr val="FFFFFF"/>
              </a:solidFill>
            </a:endParaRPr>
          </a:p>
          <a:p>
            <a:pPr>
              <a:buSzPct val="100000"/>
            </a:pPr>
            <a:r>
              <a:rPr lang="fr-FR" sz="1600" dirty="0" smtClean="0"/>
              <a:t>-</a:t>
            </a:r>
            <a:r>
              <a:rPr sz="1600" dirty="0" smtClean="0"/>
              <a:t>Face </a:t>
            </a:r>
            <a:r>
              <a:rPr sz="1600" dirty="0"/>
              <a:t>à un </a:t>
            </a:r>
            <a:r>
              <a:rPr sz="1600" dirty="0" smtClean="0"/>
              <a:t>PPB</a:t>
            </a:r>
            <a:r>
              <a:rPr lang="fr-FR" sz="1600" dirty="0"/>
              <a:t> </a:t>
            </a:r>
            <a:r>
              <a:rPr lang="fr-FR" sz="1600" dirty="0" smtClean="0"/>
              <a:t>proche</a:t>
            </a:r>
            <a:r>
              <a:rPr sz="1600" dirty="0" smtClean="0"/>
              <a:t>: </a:t>
            </a:r>
            <a:r>
              <a:rPr sz="1600" b="1" dirty="0" smtClean="0"/>
              <a:t>dissuade</a:t>
            </a:r>
            <a:r>
              <a:rPr sz="1600" dirty="0" smtClean="0"/>
              <a:t> </a:t>
            </a:r>
            <a:endParaRPr lang="fr-FR" sz="1600" dirty="0" smtClean="0"/>
          </a:p>
          <a:p>
            <a:pPr>
              <a:buSzPct val="100000"/>
            </a:pPr>
            <a:r>
              <a:rPr lang="fr-FR" sz="1600" dirty="0" smtClean="0"/>
              <a:t>-Face au PPB loin: </a:t>
            </a:r>
            <a:r>
              <a:rPr sz="1600" dirty="0" smtClean="0"/>
              <a:t> </a:t>
            </a:r>
            <a:r>
              <a:rPr sz="1600" dirty="0"/>
              <a:t>repère les trajectoires paraboliques à </a:t>
            </a:r>
            <a:r>
              <a:rPr sz="1600" b="1" dirty="0" smtClean="0"/>
              <a:t>intercepter</a:t>
            </a:r>
            <a:endParaRPr sz="1600" b="1" dirty="0">
              <a:solidFill>
                <a:srgbClr val="FFFFFF"/>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236"/>
                                        </p:tgtEl>
                                        <p:attrNameLst>
                                          <p:attrName>style.visibility</p:attrName>
                                        </p:attrNameLst>
                                      </p:cBhvr>
                                      <p:to>
                                        <p:strVal val="visible"/>
                                      </p:to>
                                    </p:set>
                                    <p:animEffect transition="in" filter="blinds(horizontal)">
                                      <p:cBhvr>
                                        <p:cTn id="7" dur="500"/>
                                        <p:tgtEl>
                                          <p:spTgt spid="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6"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8229600" cy="1143000"/>
          </a:xfrm>
        </p:spPr>
        <p:txBody>
          <a:bodyPr>
            <a:normAutofit fontScale="90000"/>
          </a:bodyPr>
          <a:lstStyle/>
          <a:p>
            <a:r>
              <a:rPr lang="fr-FR" b="1" dirty="0" smtClean="0">
                <a:solidFill>
                  <a:schemeClr val="accent1"/>
                </a:solidFill>
              </a:rPr>
              <a:t>Echauffement collectif:</a:t>
            </a:r>
            <a:br>
              <a:rPr lang="fr-FR" b="1" dirty="0" smtClean="0">
                <a:solidFill>
                  <a:schemeClr val="accent1"/>
                </a:solidFill>
              </a:rPr>
            </a:br>
            <a:r>
              <a:rPr lang="fr-FR" b="1" dirty="0" smtClean="0">
                <a:solidFill>
                  <a:schemeClr val="accent1"/>
                </a:solidFill>
              </a:rPr>
              <a:t>Les 4 Carrés</a:t>
            </a:r>
            <a:endParaRPr lang="fr-FR" b="1" dirty="0">
              <a:solidFill>
                <a:schemeClr val="accent1"/>
              </a:solidFill>
            </a:endParaRPr>
          </a:p>
        </p:txBody>
      </p:sp>
      <p:grpSp>
        <p:nvGrpSpPr>
          <p:cNvPr id="3" name="Grouper 2"/>
          <p:cNvGrpSpPr/>
          <p:nvPr/>
        </p:nvGrpSpPr>
        <p:grpSpPr>
          <a:xfrm>
            <a:off x="7099635" y="85262"/>
            <a:ext cx="1939622" cy="1168928"/>
            <a:chOff x="1153302" y="3884117"/>
            <a:chExt cx="3391414" cy="2130252"/>
          </a:xfrm>
        </p:grpSpPr>
        <p:sp>
          <p:nvSpPr>
            <p:cNvPr id="4" name="Rectangle 3"/>
            <p:cNvSpPr/>
            <p:nvPr/>
          </p:nvSpPr>
          <p:spPr>
            <a:xfrm>
              <a:off x="1153302" y="3884117"/>
              <a:ext cx="3391414" cy="2130252"/>
            </a:xfrm>
            <a:prstGeom prst="rect">
              <a:avLst/>
            </a:prstGeom>
            <a:solidFill>
              <a:srgbClr val="7BD8F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 name="Grouper 4"/>
            <p:cNvGrpSpPr/>
            <p:nvPr/>
          </p:nvGrpSpPr>
          <p:grpSpPr>
            <a:xfrm>
              <a:off x="1631130" y="3884117"/>
              <a:ext cx="2359284" cy="2130252"/>
              <a:chOff x="1631130" y="1724076"/>
              <a:chExt cx="2359284" cy="2130252"/>
            </a:xfrm>
          </p:grpSpPr>
          <p:sp>
            <p:nvSpPr>
              <p:cNvPr id="6" name="Rectangle 5"/>
              <p:cNvSpPr/>
              <p:nvPr/>
            </p:nvSpPr>
            <p:spPr>
              <a:xfrm rot="5400000">
                <a:off x="1706066" y="1649140"/>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rot="5400000">
                <a:off x="2799429" y="1663203"/>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rot="5400000">
                <a:off x="3816320" y="1668292"/>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rot="5400000">
                <a:off x="1706066" y="3640726"/>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5400000">
                <a:off x="2799430" y="3657499"/>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rot="5400000">
                <a:off x="3816320" y="3680234"/>
                <a:ext cx="99158" cy="2490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2" name="Connecteur droit 11"/>
              <p:cNvCxnSpPr/>
              <p:nvPr/>
            </p:nvCxnSpPr>
            <p:spPr>
              <a:xfrm>
                <a:off x="2328413" y="1724076"/>
                <a:ext cx="0" cy="209074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3352411" y="1738828"/>
                <a:ext cx="0" cy="209074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grpSp>
        <p:nvGrpSpPr>
          <p:cNvPr id="15" name="Grouper 14"/>
          <p:cNvGrpSpPr/>
          <p:nvPr/>
        </p:nvGrpSpPr>
        <p:grpSpPr>
          <a:xfrm>
            <a:off x="599751" y="1605345"/>
            <a:ext cx="3245712" cy="4763113"/>
            <a:chOff x="599751" y="1605345"/>
            <a:chExt cx="3245712" cy="4763113"/>
          </a:xfrm>
        </p:grpSpPr>
        <p:sp>
          <p:nvSpPr>
            <p:cNvPr id="16" name="Rectangle 15"/>
            <p:cNvSpPr/>
            <p:nvPr/>
          </p:nvSpPr>
          <p:spPr>
            <a:xfrm>
              <a:off x="599751" y="1605345"/>
              <a:ext cx="3245712" cy="4763113"/>
            </a:xfrm>
            <a:prstGeom prst="rect">
              <a:avLst/>
            </a:prstGeom>
            <a:solidFill>
              <a:srgbClr val="17D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1704698" y="6086199"/>
              <a:ext cx="1040744" cy="2822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1704698" y="1622986"/>
              <a:ext cx="1040744" cy="2822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9" name="Connecteur droit 18"/>
            <p:cNvCxnSpPr/>
            <p:nvPr/>
          </p:nvCxnSpPr>
          <p:spPr>
            <a:xfrm flipV="1">
              <a:off x="599751" y="2593250"/>
              <a:ext cx="3245712" cy="1"/>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599751" y="5391824"/>
              <a:ext cx="3245712" cy="1"/>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5" name="Grouper 34"/>
          <p:cNvGrpSpPr/>
          <p:nvPr/>
        </p:nvGrpSpPr>
        <p:grpSpPr>
          <a:xfrm>
            <a:off x="2627784" y="3116859"/>
            <a:ext cx="622617" cy="700673"/>
            <a:chOff x="2627784" y="3116859"/>
            <a:chExt cx="622617" cy="700673"/>
          </a:xfrm>
        </p:grpSpPr>
        <p:sp>
          <p:nvSpPr>
            <p:cNvPr id="21" name="AutoShape 15"/>
            <p:cNvSpPr>
              <a:spLocks noChangeArrowheads="1"/>
            </p:cNvSpPr>
            <p:nvPr/>
          </p:nvSpPr>
          <p:spPr bwMode="auto">
            <a:xfrm>
              <a:off x="2627784" y="3501008"/>
              <a:ext cx="331558" cy="31652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2" name="AutoShape 19"/>
            <p:cNvSpPr>
              <a:spLocks noChangeArrowheads="1"/>
            </p:cNvSpPr>
            <p:nvPr/>
          </p:nvSpPr>
          <p:spPr bwMode="auto">
            <a:xfrm rot="2361165">
              <a:off x="2696047" y="3116859"/>
              <a:ext cx="554354" cy="4135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grpSp>
      <p:sp>
        <p:nvSpPr>
          <p:cNvPr id="23" name="AutoShape 15"/>
          <p:cNvSpPr>
            <a:spLocks noChangeArrowheads="1"/>
          </p:cNvSpPr>
          <p:nvPr/>
        </p:nvSpPr>
        <p:spPr bwMode="auto">
          <a:xfrm>
            <a:off x="2994861" y="5094416"/>
            <a:ext cx="331558" cy="31652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4" name="AutoShape 19"/>
          <p:cNvSpPr>
            <a:spLocks noChangeArrowheads="1"/>
          </p:cNvSpPr>
          <p:nvPr/>
        </p:nvSpPr>
        <p:spPr bwMode="auto">
          <a:xfrm rot="21448267">
            <a:off x="896630" y="2781217"/>
            <a:ext cx="554354" cy="4135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6" name="AutoShape 19"/>
          <p:cNvSpPr>
            <a:spLocks noChangeArrowheads="1"/>
          </p:cNvSpPr>
          <p:nvPr/>
        </p:nvSpPr>
        <p:spPr bwMode="auto">
          <a:xfrm rot="2361165">
            <a:off x="3118932" y="4849410"/>
            <a:ext cx="554354" cy="4135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7" name="AutoShape 15"/>
          <p:cNvSpPr>
            <a:spLocks noChangeArrowheads="1"/>
          </p:cNvSpPr>
          <p:nvPr/>
        </p:nvSpPr>
        <p:spPr bwMode="auto">
          <a:xfrm>
            <a:off x="1021762" y="5410940"/>
            <a:ext cx="331558" cy="31652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28" name="AutoShape 19"/>
          <p:cNvSpPr>
            <a:spLocks noChangeArrowheads="1"/>
          </p:cNvSpPr>
          <p:nvPr/>
        </p:nvSpPr>
        <p:spPr bwMode="auto">
          <a:xfrm rot="2361165">
            <a:off x="837222" y="5185053"/>
            <a:ext cx="554354" cy="41353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1" name="Triangle isocèle 30"/>
          <p:cNvSpPr/>
          <p:nvPr/>
        </p:nvSpPr>
        <p:spPr>
          <a:xfrm>
            <a:off x="567732" y="1510510"/>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2" name="Triangle isocèle 31"/>
          <p:cNvSpPr/>
          <p:nvPr/>
        </p:nvSpPr>
        <p:spPr>
          <a:xfrm>
            <a:off x="3558131" y="5973723"/>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3" name="Triangle isocèle 32"/>
          <p:cNvSpPr/>
          <p:nvPr/>
        </p:nvSpPr>
        <p:spPr>
          <a:xfrm>
            <a:off x="557282" y="5973723"/>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4" name="Triangle isocèle 33"/>
          <p:cNvSpPr/>
          <p:nvPr/>
        </p:nvSpPr>
        <p:spPr>
          <a:xfrm>
            <a:off x="3496097" y="1510510"/>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36" name="Connecteur droit 35"/>
          <p:cNvCxnSpPr>
            <a:stCxn id="18" idx="0"/>
            <a:endCxn id="17" idx="2"/>
          </p:cNvCxnSpPr>
          <p:nvPr/>
        </p:nvCxnSpPr>
        <p:spPr>
          <a:xfrm>
            <a:off x="2225070" y="1622986"/>
            <a:ext cx="0" cy="47454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Connecteur droit 36"/>
          <p:cNvCxnSpPr>
            <a:stCxn id="16" idx="3"/>
          </p:cNvCxnSpPr>
          <p:nvPr/>
        </p:nvCxnSpPr>
        <p:spPr>
          <a:xfrm flipH="1">
            <a:off x="626041" y="3986902"/>
            <a:ext cx="3219422" cy="26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Sourire 29"/>
          <p:cNvSpPr/>
          <p:nvPr/>
        </p:nvSpPr>
        <p:spPr>
          <a:xfrm>
            <a:off x="3318664" y="3714280"/>
            <a:ext cx="279843" cy="298938"/>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Bulle ronde 37"/>
          <p:cNvSpPr/>
          <p:nvPr/>
        </p:nvSpPr>
        <p:spPr>
          <a:xfrm>
            <a:off x="557282" y="4156523"/>
            <a:ext cx="902557" cy="468382"/>
          </a:xfrm>
          <a:prstGeom prst="wedgeEllipseCallout">
            <a:avLst>
              <a:gd name="adj1" fmla="val 61116"/>
              <a:gd name="adj2" fmla="val 3146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0000"/>
                </a:solidFill>
              </a:rPr>
              <a:t>1 - 0</a:t>
            </a:r>
            <a:endParaRPr lang="fr-FR" b="1" dirty="0">
              <a:solidFill>
                <a:srgbClr val="000000"/>
              </a:solidFill>
            </a:endParaRPr>
          </a:p>
        </p:txBody>
      </p:sp>
      <p:sp>
        <p:nvSpPr>
          <p:cNvPr id="25" name="AutoShape 15"/>
          <p:cNvSpPr>
            <a:spLocks noChangeArrowheads="1"/>
          </p:cNvSpPr>
          <p:nvPr/>
        </p:nvSpPr>
        <p:spPr bwMode="auto">
          <a:xfrm>
            <a:off x="1021762" y="3048522"/>
            <a:ext cx="331558" cy="31652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a:p>
        </p:txBody>
      </p:sp>
      <p:sp>
        <p:nvSpPr>
          <p:cNvPr id="39" name="Bulle ronde 38"/>
          <p:cNvSpPr/>
          <p:nvPr/>
        </p:nvSpPr>
        <p:spPr>
          <a:xfrm>
            <a:off x="1471330" y="1436863"/>
            <a:ext cx="902557" cy="468382"/>
          </a:xfrm>
          <a:prstGeom prst="wedgeEllipseCallout">
            <a:avLst>
              <a:gd name="adj1" fmla="val 21580"/>
              <a:gd name="adj2" fmla="val 10765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rgbClr val="000000"/>
                </a:solidFill>
              </a:rPr>
              <a:t>2</a:t>
            </a:r>
            <a:r>
              <a:rPr lang="fr-FR" b="1" dirty="0" smtClean="0">
                <a:solidFill>
                  <a:srgbClr val="000000"/>
                </a:solidFill>
              </a:rPr>
              <a:t> - 0</a:t>
            </a:r>
            <a:endParaRPr lang="fr-FR" b="1" dirty="0">
              <a:solidFill>
                <a:srgbClr val="000000"/>
              </a:solidFill>
            </a:endParaRPr>
          </a:p>
        </p:txBody>
      </p:sp>
      <p:sp>
        <p:nvSpPr>
          <p:cNvPr id="40" name="ZoneTexte 39"/>
          <p:cNvSpPr txBox="1"/>
          <p:nvPr/>
        </p:nvSpPr>
        <p:spPr>
          <a:xfrm>
            <a:off x="4032644" y="2593250"/>
            <a:ext cx="4911027" cy="4493538"/>
          </a:xfrm>
          <a:prstGeom prst="rect">
            <a:avLst/>
          </a:prstGeom>
          <a:noFill/>
        </p:spPr>
        <p:txBody>
          <a:bodyPr wrap="square" rtlCol="0">
            <a:spAutoFit/>
          </a:bodyPr>
          <a:lstStyle/>
          <a:p>
            <a:pPr algn="just"/>
            <a:r>
              <a:rPr lang="fr-FR" sz="1300" b="1" u="sng" dirty="0">
                <a:latin typeface="Trebuchet MS" charset="0"/>
              </a:rPr>
              <a:t>Légende:</a:t>
            </a:r>
            <a:r>
              <a:rPr lang="fr-FR" sz="1300" dirty="0">
                <a:latin typeface="Trebuchet MS" charset="0"/>
              </a:rPr>
              <a:t> </a:t>
            </a:r>
            <a:r>
              <a:rPr lang="fr-FR" sz="1300" dirty="0" smtClean="0">
                <a:latin typeface="Trebuchet MS" charset="0"/>
              </a:rPr>
              <a:t>2 équipes de 4 joueurs, 1 ballon, 1 arbitre</a:t>
            </a:r>
          </a:p>
          <a:p>
            <a:pPr algn="just"/>
            <a:endParaRPr lang="fr-FR" sz="1300" dirty="0">
              <a:latin typeface="Trebuchet MS" charset="0"/>
            </a:endParaRPr>
          </a:p>
          <a:p>
            <a:pPr algn="just"/>
            <a:r>
              <a:rPr lang="fr-FR" sz="1300" b="1" u="sng" dirty="0" smtClean="0">
                <a:latin typeface="Trebuchet MS" charset="0"/>
              </a:rPr>
              <a:t>Score: </a:t>
            </a:r>
            <a:r>
              <a:rPr lang="fr-FR" sz="1300" dirty="0" smtClean="0">
                <a:latin typeface="Trebuchet MS" charset="0"/>
              </a:rPr>
              <a:t>1 point par plot touché, obligation de changer de plot après chaque point, on garde la balle si on marque.</a:t>
            </a:r>
          </a:p>
          <a:p>
            <a:pPr algn="just"/>
            <a:endParaRPr lang="fr-FR" sz="1100" b="1" u="sng" dirty="0">
              <a:latin typeface="Trebuchet MS" charset="0"/>
            </a:endParaRPr>
          </a:p>
          <a:p>
            <a:pPr algn="just"/>
            <a:r>
              <a:rPr lang="fr-FR" sz="1400" b="1" u="sng" dirty="0" smtClean="0"/>
              <a:t>Consignes: </a:t>
            </a:r>
            <a:r>
              <a:rPr lang="fr-FR" sz="1400" dirty="0" smtClean="0"/>
              <a:t> pas de dribble</a:t>
            </a:r>
          </a:p>
          <a:p>
            <a:pPr algn="just"/>
            <a:r>
              <a:rPr lang="fr-FR" sz="1200" b="1" u="sng" dirty="0" smtClean="0">
                <a:solidFill>
                  <a:srgbClr val="3366FF"/>
                </a:solidFill>
              </a:rPr>
              <a:t>Etape 1: </a:t>
            </a:r>
            <a:r>
              <a:rPr lang="fr-FR" sz="1200" dirty="0" smtClean="0"/>
              <a:t>Att: liberté de course pour aller toucher plot, mais obligation de donner sa balle après avoir marqué. </a:t>
            </a:r>
            <a:r>
              <a:rPr lang="fr-FR" sz="1200" dirty="0" err="1" smtClean="0"/>
              <a:t>Déf</a:t>
            </a:r>
            <a:r>
              <a:rPr lang="fr-FR" sz="1200" dirty="0" smtClean="0"/>
              <a:t> : gêne, intercepte.</a:t>
            </a:r>
          </a:p>
          <a:p>
            <a:pPr algn="just"/>
            <a:r>
              <a:rPr lang="fr-FR" sz="1200" b="1" u="sng" dirty="0" smtClean="0">
                <a:solidFill>
                  <a:srgbClr val="3366FF"/>
                </a:solidFill>
              </a:rPr>
              <a:t>Etape 2: </a:t>
            </a:r>
            <a:r>
              <a:rPr lang="fr-FR" sz="1200" dirty="0" smtClean="0"/>
              <a:t>Att: 5 pas max, passe dans même carré autorisée; </a:t>
            </a:r>
            <a:r>
              <a:rPr lang="fr-FR" sz="1200" dirty="0" err="1" smtClean="0"/>
              <a:t>Def</a:t>
            </a:r>
            <a:r>
              <a:rPr lang="fr-FR" sz="1200" dirty="0" smtClean="0"/>
              <a:t>: gêne, intercepte.</a:t>
            </a:r>
          </a:p>
          <a:p>
            <a:pPr algn="just"/>
            <a:r>
              <a:rPr lang="fr-FR" sz="1200" b="1" u="sng" dirty="0" smtClean="0">
                <a:solidFill>
                  <a:srgbClr val="3366FF"/>
                </a:solidFill>
              </a:rPr>
              <a:t>Etape 3: </a:t>
            </a:r>
            <a:r>
              <a:rPr lang="fr-FR" sz="1200" dirty="0" smtClean="0"/>
              <a:t>Att: 3 pas max, passe dans un carré différent obligatoire sinon perte balle (sauf remise en jeu); </a:t>
            </a:r>
            <a:r>
              <a:rPr lang="fr-FR" sz="1200" dirty="0" err="1" smtClean="0"/>
              <a:t>Déf</a:t>
            </a:r>
            <a:r>
              <a:rPr lang="fr-FR" sz="1200" dirty="0" smtClean="0"/>
              <a:t>: gêne, intercepte.</a:t>
            </a:r>
          </a:p>
          <a:p>
            <a:pPr algn="just"/>
            <a:endParaRPr lang="fr-FR" sz="1400" dirty="0"/>
          </a:p>
          <a:p>
            <a:pPr algn="just"/>
            <a:r>
              <a:rPr lang="fr-FR" sz="1400" b="1" u="sng" dirty="0" smtClean="0"/>
              <a:t>Remédiations:</a:t>
            </a:r>
          </a:p>
          <a:p>
            <a:pPr algn="just"/>
            <a:r>
              <a:rPr lang="fr-FR" sz="1300" b="1" dirty="0" smtClean="0"/>
              <a:t>Simplification</a:t>
            </a:r>
            <a:r>
              <a:rPr lang="fr-FR" sz="1300" dirty="0" smtClean="0"/>
              <a:t>: 1 joueur Joker qui joue avec attaque pour créer surnombre / modifier position du PB pour faire la passe (genou au sol)</a:t>
            </a:r>
          </a:p>
          <a:p>
            <a:pPr algn="just"/>
            <a:r>
              <a:rPr lang="fr-FR" sz="1300" b="1" dirty="0" smtClean="0"/>
              <a:t>Complexification</a:t>
            </a:r>
            <a:r>
              <a:rPr lang="fr-FR" sz="1300" dirty="0" smtClean="0"/>
              <a:t>: redoublement de passes interdit / recevoir en traversant un carré (réception en mouvement)</a:t>
            </a:r>
          </a:p>
          <a:p>
            <a:pPr algn="just"/>
            <a:endParaRPr lang="fr-FR" sz="1400" dirty="0"/>
          </a:p>
          <a:p>
            <a:pPr algn="just"/>
            <a:r>
              <a:rPr lang="fr-FR" sz="1300" b="1" dirty="0" smtClean="0"/>
              <a:t>Evolution</a:t>
            </a:r>
            <a:r>
              <a:rPr lang="fr-FR" sz="1300" dirty="0" smtClean="0"/>
              <a:t>: passes en suspension </a:t>
            </a:r>
            <a:r>
              <a:rPr lang="mr-IN" sz="1300" dirty="0" smtClean="0"/>
              <a:t>–</a:t>
            </a:r>
            <a:r>
              <a:rPr lang="fr-FR" sz="1300" dirty="0" smtClean="0"/>
              <a:t> rajouter GB et passer sur HAND COURSE</a:t>
            </a:r>
          </a:p>
          <a:p>
            <a:pPr algn="just"/>
            <a:endParaRPr lang="fr-FR" sz="1400" dirty="0" smtClean="0"/>
          </a:p>
        </p:txBody>
      </p:sp>
      <p:sp>
        <p:nvSpPr>
          <p:cNvPr id="41" name="ZoneTexte 40"/>
          <p:cNvSpPr txBox="1"/>
          <p:nvPr/>
        </p:nvSpPr>
        <p:spPr>
          <a:xfrm>
            <a:off x="4032644" y="1269812"/>
            <a:ext cx="6965393" cy="1323439"/>
          </a:xfrm>
          <a:prstGeom prst="rect">
            <a:avLst/>
          </a:prstGeom>
          <a:noFill/>
        </p:spPr>
        <p:txBody>
          <a:bodyPr wrap="square" rtlCol="0">
            <a:spAutoFit/>
          </a:bodyPr>
          <a:lstStyle/>
          <a:p>
            <a:pPr algn="just"/>
            <a:r>
              <a:rPr lang="fr-FR" sz="1600" b="1" dirty="0" smtClean="0"/>
              <a:t>Objectif: </a:t>
            </a:r>
            <a:r>
              <a:rPr lang="fr-FR" sz="1600" dirty="0" smtClean="0"/>
              <a:t>occuper de manière rationnelle l’EJEO, pour</a:t>
            </a:r>
          </a:p>
          <a:p>
            <a:pPr algn="just"/>
            <a:r>
              <a:rPr lang="fr-FR" sz="1600" dirty="0" smtClean="0"/>
              <a:t> mettre un joueur en situation de marquer un point</a:t>
            </a:r>
          </a:p>
          <a:p>
            <a:pPr algn="just"/>
            <a:endParaRPr lang="fr-FR" sz="1600" dirty="0" smtClean="0"/>
          </a:p>
          <a:p>
            <a:pPr algn="just"/>
            <a:r>
              <a:rPr lang="fr-FR" sz="1600" b="1" dirty="0" smtClean="0"/>
              <a:t>But: </a:t>
            </a:r>
            <a:r>
              <a:rPr lang="fr-FR" sz="1600" dirty="0" smtClean="0"/>
              <a:t>on marque un point quand on touche un grand plot</a:t>
            </a:r>
          </a:p>
          <a:p>
            <a:pPr algn="just"/>
            <a:r>
              <a:rPr lang="fr-FR" sz="1600" dirty="0" smtClean="0"/>
              <a:t>avec la balle dans les mains</a:t>
            </a:r>
            <a:endParaRPr lang="fr-FR" sz="1600" dirty="0"/>
          </a:p>
        </p:txBody>
      </p:sp>
      <p:pic>
        <p:nvPicPr>
          <p:cNvPr id="29" name="Image 28"/>
          <p:cNvPicPr>
            <a:picLocks noChangeAspect="1"/>
          </p:cNvPicPr>
          <p:nvPr/>
        </p:nvPicPr>
        <p:blipFill>
          <a:blip r:embed="rId3"/>
          <a:stretch>
            <a:fillRect/>
          </a:stretch>
        </p:blipFill>
        <p:spPr>
          <a:xfrm>
            <a:off x="2570256" y="3714280"/>
            <a:ext cx="302629" cy="272622"/>
          </a:xfrm>
          <a:prstGeom prst="rect">
            <a:avLst/>
          </a:prstGeom>
        </p:spPr>
      </p:pic>
    </p:spTree>
    <p:extLst>
      <p:ext uri="{BB962C8B-B14F-4D97-AF65-F5344CB8AC3E}">
        <p14:creationId xmlns:p14="http://schemas.microsoft.com/office/powerpoint/2010/main" val="8953149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7.75539E-6 8.49641E-6 C -0.00452 -0.00092 -0.00921 -0.00115 -0.01356 -0.00254 C -0.01999 -0.00485 -0.02172 -0.00902 -0.02693 -0.01295 C -0.03527 -0.01942 -0.03475 -0.01804 -0.04431 -0.02058 C -0.05734 -0.03099 -0.07141 -0.03747 -0.08496 -0.04626 C -0.09417 -0.05852 -0.10563 -0.06291 -0.1178 -0.06685 C -0.1303 -0.07517 -0.14455 -0.07124 -0.15636 -0.0798 " pathEditMode="relative" ptsTypes="ffffffA">
                                      <p:cBhvr>
                                        <p:cTn id="6" dur="2400" fill="hold"/>
                                        <p:tgtEl>
                                          <p:spTgt spid="2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1563 -0.0799 C -0.14849 -0.06484 -0.1431 -0.04701 -0.13372 -0.03288 C -0.12382 -0.0176 -0.10819 -0.00301 -0.09882 0.01436 C -0.08214 0.04563 -0.06096 0.07249 -0.04081 0.10098 C -0.02831 0.11881 -0.02414 0.12576 -0.00868 0.1415 C 0.00087 0.15123 0.0066 0.16489 0.01668 0.17485 C 0.02241 0.19014 0.02692 0.18921 0.03161 0.20195 " pathEditMode="relative" rAng="0" ptsTypes="ffffffA">
                                      <p:cBhvr>
                                        <p:cTn id="8" dur="2000" fill="hold"/>
                                        <p:tgtEl>
                                          <p:spTgt spid="29"/>
                                        </p:tgtEl>
                                        <p:attrNameLst>
                                          <p:attrName>ppt_x</p:attrName>
                                          <p:attrName>ppt_y</p:attrName>
                                        </p:attrNameLst>
                                      </p:cBhvr>
                                      <p:rCtr x="9396" y="14081"/>
                                    </p:animMotion>
                                  </p:childTnLst>
                                </p:cTn>
                              </p:par>
                            </p:childTnLst>
                          </p:cTn>
                        </p:par>
                        <p:par>
                          <p:cTn id="9" fill="hold">
                            <p:stCondLst>
                              <p:cond delay="2400"/>
                            </p:stCondLst>
                            <p:childTnLst>
                              <p:par>
                                <p:cTn id="10" presetID="0" presetClass="path" presetSubtype="0" accel="50000" decel="50000" fill="hold" grpId="0" nodeType="afterEffect">
                                  <p:stCondLst>
                                    <p:cond delay="0"/>
                                  </p:stCondLst>
                                  <p:childTnLst>
                                    <p:animMotion origin="layout" path="M -1.00035E-6 2.06114E-6 C -0.00313 0.01088 -0.00868 0.02269 -0.0198 0.0308 C -0.02605 0.04122 -0.03352 0.05164 -0.04168 0.0616 C -0.04255 0.06392 -0.04255 0.0667 -0.04429 0.06924 C -0.04515 0.07063 -0.04811 0.07156 -0.04915 0.07318 C -0.06026 0.09101 -0.04758 0.07943 -0.05887 0.0887 C -0.06478 0.10143 -0.06026 0.09727 -0.06877 0.10398 " pathEditMode="relative" rAng="0" ptsTypes="ffffffA">
                                      <p:cBhvr>
                                        <p:cTn id="11" dur="2000" fill="hold"/>
                                        <p:tgtEl>
                                          <p:spTgt spid="23"/>
                                        </p:tgtEl>
                                        <p:attrNameLst>
                                          <p:attrName>ppt_x</p:attrName>
                                          <p:attrName>ppt_y</p:attrName>
                                        </p:attrNameLst>
                                      </p:cBhvr>
                                      <p:rCtr x="-3439" y="5188"/>
                                    </p:animMotion>
                                  </p:childTnLst>
                                </p:cTn>
                              </p:par>
                              <p:par>
                                <p:cTn id="12" presetID="0" presetClass="path" presetSubtype="0" accel="50000" decel="50000" fill="hold" grpId="0" nodeType="withEffect">
                                  <p:stCondLst>
                                    <p:cond delay="0"/>
                                  </p:stCondLst>
                                  <p:childTnLst>
                                    <p:animMotion origin="layout" path="M -1.29906E-6 -3.83048E-6 C -0.00156 0.01413 -0.00364 0.01807 -0.01042 0.02918 C -0.0158 0.04702 -0.00885 0.02548 -0.01736 0.04586 C -0.01806 0.04725 -0.01806 0.04887 -0.0184 0.05049 C -0.0191 0.05257 -0.01997 0.05466 -0.02066 0.05674 C -0.02448 0.06531 -0.02883 0.07319 -0.03334 0.08129 C -0.03542 0.08453 -0.03647 0.08917 -0.03907 0.09194 C -0.04341 0.09588 -0.04758 0.10005 -0.05175 0.10422 C -0.05418 0.1063 -0.0587 0.11024 -0.0587 0.11024 " pathEditMode="relative" ptsTypes="ffffffffA">
                                      <p:cBhvr>
                                        <p:cTn id="13" dur="2000" fill="hold"/>
                                        <p:tgtEl>
                                          <p:spTgt spid="26"/>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0.0165 0.01667 C -0.03439 0.03057 -0.05089 0.04678 -0.07173 0.05187 C -0.11515 0.07457 -0.15839 0.08105 -0.20494 0.08105 " pathEditMode="relative" ptsTypes="ffA">
                                      <p:cBhvr>
                                        <p:cTn id="15" dur="2000" fill="hold"/>
                                        <p:tgtEl>
                                          <p:spTgt spid="30"/>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0.01285 0.02941 C -0.01215 0.04169 -0.01268 0.05419 -0.01059 0.06624 C -0.0099 0.07041 -0.00642 0.07272 -0.00486 0.07689 C 0.00139 0.09495 -0.00399 0.08847 0.00087 0.10607 C 0.00226 0.1114 0.00487 0.11603 0.0066 0.12136 C 0.01129 0.13641 0.01407 0.15563 0.02032 0.17022 C 0.02397 0.17879 0.02588 0.18226 0.02848 0.19176 C 0.03092 0.20079 0.03248 0.20774 0.03647 0.21631 C 0.04464 0.23344 0.05071 0.25475 0.05592 0.27444 C 0.05749 0.28069 0.06027 0.28764 0.06409 0.29273 C 0.06582 0.29505 0.06982 0.29898 0.06982 0.29898 " pathEditMode="relative" ptsTypes="ffffffffffA">
                                      <p:cBhvr>
                                        <p:cTn id="17" dur="2000" fill="hold"/>
                                        <p:tgtEl>
                                          <p:spTgt spid="29"/>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3161 0.20195 C 0.03057 0.21283 0.0304 0.22372 0.02953 0.2346 C 0.02866 0.24271 0.02067 0.25104 0.01598 0.25846 C 0.00955 0.26749 0.00643 0.27745 0.00052 0.28671 C -0.00295 0.30153 0.00226 0.28856 -0.0092 0.30153 C -0.01111 0.30362 -0.01146 0.30616 -0.01285 0.30848 " pathEditMode="relative" rAng="0" ptsTypes="fffffA">
                                      <p:cBhvr>
                                        <p:cTn id="19" dur="2000" fill="hold"/>
                                        <p:tgtEl>
                                          <p:spTgt spid="29"/>
                                        </p:tgtEl>
                                        <p:attrNameLst>
                                          <p:attrName>ppt_x</p:attrName>
                                          <p:attrName>ppt_y</p:attrName>
                                        </p:attrNameLst>
                                      </p:cBhvr>
                                      <p:rCtr x="-2223" y="5327"/>
                                    </p:animMotion>
                                  </p:childTnLst>
                                </p:cTn>
                              </p:par>
                            </p:childTnLst>
                          </p:cTn>
                        </p:par>
                        <p:par>
                          <p:cTn id="20" fill="hold">
                            <p:stCondLst>
                              <p:cond delay="4400"/>
                            </p:stCondLst>
                            <p:childTnLst>
                              <p:par>
                                <p:cTn id="21" presetID="0" presetClass="path" presetSubtype="0" accel="50000" decel="50000" fill="hold" grpId="0" nodeType="afterEffect">
                                  <p:stCondLst>
                                    <p:cond delay="0"/>
                                  </p:stCondLst>
                                  <p:childTnLst>
                                    <p:animMotion origin="layout" path="M -5.45676E-6 1.50069E-6 C -0.00366 0.00672 -0.00626 0.01274 -0.01043 0.01853 C -0.01373 0.03428 -0.00904 0.01505 -0.01494 0.02918 C -0.01581 0.0308 -0.01547 0.03312 -0.01616 0.0352 C -0.01755 0.03845 -0.01929 0.04122 -0.02068 0.04447 C -0.02241 0.04748 -0.02762 0.0572 -0.02762 0.05975 " pathEditMode="relative" ptsTypes="fffffA">
                                      <p:cBhvr>
                                        <p:cTn id="22" dur="2000" fill="hold"/>
                                        <p:tgtEl>
                                          <p:spTgt spid="27"/>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02066 0.30848 C -0.06182 0.30686 -0.09916 0.31103 -0.13946 0.31242 C -0.15839 0.31543 -0.1761 0.31589 -0.19538 0.31589 " pathEditMode="relative" rAng="0" ptsTypes="ffA">
                                      <p:cBhvr>
                                        <p:cTn id="24" dur="2000" fill="hold"/>
                                        <p:tgtEl>
                                          <p:spTgt spid="29"/>
                                        </p:tgtEl>
                                        <p:attrNameLst>
                                          <p:attrName>ppt_x</p:attrName>
                                          <p:attrName>ppt_y</p:attrName>
                                        </p:attrNameLst>
                                      </p:cBhvr>
                                      <p:rCtr x="-8736" y="278"/>
                                    </p:animMotion>
                                  </p:childTnLst>
                                </p:cTn>
                              </p:par>
                            </p:childTnLst>
                          </p:cTn>
                        </p:par>
                        <p:par>
                          <p:cTn id="25" fill="hold">
                            <p:stCondLst>
                              <p:cond delay="6400"/>
                            </p:stCondLst>
                            <p:childTnLst>
                              <p:par>
                                <p:cTn id="26" presetID="0" presetClass="path" presetSubtype="0" accel="50000" decel="50000" fill="hold" nodeType="afterEffect">
                                  <p:stCondLst>
                                    <p:cond delay="0"/>
                                  </p:stCondLst>
                                  <p:childTnLst>
                                    <p:animMotion origin="layout" path="M -0.19538 0.31056 C -0.19885 0.3189 -0.19972 0.32793 -0.20632 0.3365 C -0.21049 0.34136 -0.22299 0.34692 -0.22299 0.35202 " pathEditMode="relative" rAng="0" ptsTypes="ffA">
                                      <p:cBhvr>
                                        <p:cTn id="27" dur="2000" fill="hold"/>
                                        <p:tgtEl>
                                          <p:spTgt spid="29"/>
                                        </p:tgtEl>
                                        <p:attrNameLst>
                                          <p:attrName>ppt_x</p:attrName>
                                          <p:attrName>ppt_y</p:attrName>
                                        </p:attrNameLst>
                                      </p:cBhvr>
                                      <p:rCtr x="-1389" y="2061"/>
                                    </p:animMotion>
                                  </p:childTnLst>
                                </p:cTn>
                              </p:par>
                            </p:childTnLst>
                          </p:cTn>
                        </p:par>
                        <p:par>
                          <p:cTn id="28" fill="hold">
                            <p:stCondLst>
                              <p:cond delay="8400"/>
                            </p:stCondLst>
                            <p:childTnLst>
                              <p:par>
                                <p:cTn id="29" presetID="1"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19538 0.31057 C -0.19469 0.25985 -0.19243 0.21191 -0.18861 0.16189 C -0.18687 0.1378 -0.186 0.11047 -0.18166 0.08685 C -0.17871 0.06948 -0.17333 0.05304 -0.16898 0.03637 C -0.16343 0.01413 -0.15561 -0.00416 -0.14832 -0.02477 C -0.14762 -0.02732 -0.14102 -0.04932 -0.13685 -0.04932 " pathEditMode="relative" ptsTypes="fffffA">
                                      <p:cBhvr>
                                        <p:cTn id="34" dur="2000" fill="hold"/>
                                        <p:tgtEl>
                                          <p:spTgt spid="29"/>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9.13512E-7 -2.51505E-6 C 0.0026 0.00046 0.00538 -2.51505E-6 0.00799 0.00139 C 0.01059 0.00255 0.01215 0.00649 0.01493 0.00764 C 0.01597 0.00811 0.01719 0.00857 0.01841 0.00903 C 0.02101 0.01274 0.02292 0.01181 0.02518 0.01529 " pathEditMode="relative" ptsTypes="ffffA">
                                      <p:cBhvr>
                                        <p:cTn id="36" dur="2000" fill="hold"/>
                                        <p:tgtEl>
                                          <p:spTgt spid="25"/>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6.04377E-6 5.55813E-7 C 0.0014 0.00695 0.00383 0.01389 0.00695 0.01992 C 0.00834 0.02594 0.01043 0.02964 0.01269 0.0352 " pathEditMode="relative" ptsTypes="ffA">
                                      <p:cBhvr>
                                        <p:cTn id="38" dur="2000" fill="hold"/>
                                        <p:tgtEl>
                                          <p:spTgt spid="24"/>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13685 -0.04933 C -0.13425 -0.05952 -0.12765 -0.06392 -0.12192 -0.07064 C -0.11653 -0.07735 -0.11341 -0.08546 -0.1082 -0.09218 C -0.1049 -0.09681 -0.09986 -0.09843 -0.09656 -0.10283 C -0.08527 -0.11927 -0.07554 -0.13687 -0.06443 -0.15355 C -0.06113 -0.15887 -0.05922 -0.16582 -0.05523 -0.17022 " pathEditMode="relative" rAng="0" ptsTypes="fffffA">
                                      <p:cBhvr>
                                        <p:cTn id="42" dur="2000" fill="hold"/>
                                        <p:tgtEl>
                                          <p:spTgt spid="29"/>
                                        </p:tgtEl>
                                        <p:attrNameLst>
                                          <p:attrName>ppt_x</p:attrName>
                                          <p:attrName>ppt_y</p:attrName>
                                        </p:attrNameLst>
                                      </p:cBhvr>
                                      <p:rCtr x="4081" y="-6044"/>
                                    </p:animMotion>
                                  </p:childTnLst>
                                </p:cTn>
                              </p:par>
                              <p:par>
                                <p:cTn id="43" presetID="0" presetClass="path" presetSubtype="0" accel="50000" decel="50000" fill="hold" nodeType="withEffect">
                                  <p:stCondLst>
                                    <p:cond delay="0"/>
                                  </p:stCondLst>
                                  <p:childTnLst>
                                    <p:animMotion origin="layout" path="M 4.21327E-6 2.82538E-7 C -0.00539 -0.0095 -0.00574 -0.02038 -0.00904 -0.03011 C -0.01303 -0.04169 -0.01372 -0.04192 -0.01772 -0.0491 C -0.02171 -0.07295 -0.03439 -0.09796 -0.04429 -0.11441 " pathEditMode="relative" rAng="0" ptsTypes="fffA">
                                      <p:cBhvr>
                                        <p:cTn id="44" dur="2000" fill="hold"/>
                                        <p:tgtEl>
                                          <p:spTgt spid="35"/>
                                        </p:tgtEl>
                                        <p:attrNameLst>
                                          <p:attrName>ppt_x</p:attrName>
                                          <p:attrName>ppt_y</p:attrName>
                                        </p:attrNameLst>
                                      </p:cBhvr>
                                      <p:rCtr x="-2223" y="-5720"/>
                                    </p:animMotion>
                                  </p:childTnLst>
                                </p:cTn>
                              </p:par>
                            </p:childTnLst>
                          </p:cTn>
                        </p:par>
                        <p:par>
                          <p:cTn id="45" fill="hold">
                            <p:stCondLst>
                              <p:cond delay="2000"/>
                            </p:stCondLst>
                            <p:childTnLst>
                              <p:par>
                                <p:cTn id="46" presetID="0" presetClass="path" presetSubtype="0" accel="50000" decel="50000" fill="hold" grpId="1" nodeType="afterEffect">
                                  <p:stCondLst>
                                    <p:cond delay="0"/>
                                  </p:stCondLst>
                                  <p:childTnLst>
                                    <p:animMotion origin="layout" path="M 0 0 C -0.01407 -0.00671 -0.02328 -0.0301 -0.02883 -0.04747 C -0.03179 -0.05627 -0.03196 -0.06623 -0.03456 -0.07503 C -0.03491 -0.09564 -0.03561 -0.11602 -0.03561 -0.1364 C -0.03561 -0.14474 -0.03595 -0.15308 -0.03456 -0.16095 C -0.03439 -0.1628 -0.03231 -0.15632 -0.03231 -0.15632 " pathEditMode="relative" ptsTypes="fffffA">
                                      <p:cBhvr>
                                        <p:cTn id="47" dur="2000" fill="hold"/>
                                        <p:tgtEl>
                                          <p:spTgt spid="25"/>
                                        </p:tgtEl>
                                        <p:attrNameLst>
                                          <p:attrName>ppt_x</p:attrName>
                                          <p:attrName>ppt_y</p:attrName>
                                        </p:attrNameLst>
                                      </p:cBhvr>
                                    </p:animMotion>
                                  </p:childTnLst>
                                </p:cTn>
                              </p:par>
                              <p:par>
                                <p:cTn id="48" presetID="0" presetClass="path" presetSubtype="0" accel="50000" decel="50000" fill="hold" grpId="1" nodeType="withEffect">
                                  <p:stCondLst>
                                    <p:cond delay="0"/>
                                  </p:stCondLst>
                                  <p:childTnLst>
                                    <p:animMotion origin="layout" path="M 0 0 C -0.0059 -0.00579 -0.01198 -0.0125 -0.01615 -0.01991 C -0.01789 -0.02292 -0.01893 -0.0264 -0.02067 -0.02918 C -0.02171 -0.0308 -0.02327 -0.03103 -0.02414 -0.03219 C -0.03091 -0.04006 -0.03751 -0.04817 -0.04359 -0.05673 C -0.04654 -0.06762 -0.04706 -0.07735 -0.04706 -0.08893 " pathEditMode="relative" ptsTypes="fffffA">
                                      <p:cBhvr>
                                        <p:cTn id="49" dur="2000" fill="hold"/>
                                        <p:tgtEl>
                                          <p:spTgt spid="24"/>
                                        </p:tgtEl>
                                        <p:attrNameLst>
                                          <p:attrName>ppt_x</p:attrName>
                                          <p:attrName>ppt_y</p:attrName>
                                        </p:attrNameLst>
                                      </p:cBhvr>
                                    </p:animMotion>
                                  </p:childTnLst>
                                </p:cTn>
                              </p:par>
                              <p:par>
                                <p:cTn id="50" presetID="0" presetClass="path" presetSubtype="0" accel="50000" decel="50000" fill="hold" nodeType="withEffect">
                                  <p:stCondLst>
                                    <p:cond delay="0"/>
                                  </p:stCondLst>
                                  <p:childTnLst>
                                    <p:animMotion origin="layout" path="M -0.05522 -0.17021 C -0.06825 -0.17901 -0.08023 -0.19129 -0.09187 -0.2024 C -0.1002 -0.21051 -0.09517 -0.20449 -0.10455 -0.21004 C -0.1101 -0.21352 -0.11497 -0.21792 -0.12052 -0.2207 C -0.12556 -0.22695 -0.13094 -0.2288 -0.13667 -0.23297 C -0.14188 -0.23691 -0.14484 -0.24085 -0.15039 -0.24363 C -0.15526 -0.25011 -0.16273 -0.25266 -0.1688 -0.2559 C -0.18061 -0.26238 -0.18895 -0.26979 -0.20215 -0.26979 " pathEditMode="relative" ptsTypes="fffffffA">
                                      <p:cBhvr>
                                        <p:cTn id="51" dur="2000" fill="hold"/>
                                        <p:tgtEl>
                                          <p:spTgt spid="29"/>
                                        </p:tgtEl>
                                        <p:attrNameLst>
                                          <p:attrName>ppt_x</p:attrName>
                                          <p:attrName>ppt_y</p:attrName>
                                        </p:attrNameLst>
                                      </p:cBhvr>
                                    </p:animMotion>
                                  </p:childTnLst>
                                </p:cTn>
                              </p:par>
                            </p:childTnLst>
                          </p:cTn>
                        </p:par>
                        <p:par>
                          <p:cTn id="52" fill="hold">
                            <p:stCondLst>
                              <p:cond delay="4000"/>
                            </p:stCondLst>
                            <p:childTnLst>
                              <p:par>
                                <p:cTn id="53" presetID="0" presetClass="path" presetSubtype="0" accel="50000" decel="50000" fill="hold" nodeType="afterEffect">
                                  <p:stCondLst>
                                    <p:cond delay="0"/>
                                  </p:stCondLst>
                                  <p:childTnLst>
                                    <p:animMotion origin="layout" path="M -0.20007 -0.24988 C -0.20875 -0.25752 -0.21448 -0.27443 -0.22247 -0.28508 C -0.22542 -0.30523 -0.22629 -0.31357 -0.23133 -0.31357 " pathEditMode="relative" rAng="0" ptsTypes="ffA">
                                      <p:cBhvr>
                                        <p:cTn id="54" dur="2000" fill="hold"/>
                                        <p:tgtEl>
                                          <p:spTgt spid="29"/>
                                        </p:tgtEl>
                                        <p:attrNameLst>
                                          <p:attrName>ppt_x</p:attrName>
                                          <p:attrName>ppt_y</p:attrName>
                                        </p:attrNameLst>
                                      </p:cBhvr>
                                      <p:rCtr x="-1563" y="-3196"/>
                                    </p:animMotion>
                                  </p:childTnLst>
                                </p:cTn>
                              </p:par>
                              <p:par>
                                <p:cTn id="55" presetID="0" presetClass="path" presetSubtype="0" accel="50000" decel="50000" fill="hold" grpId="2" nodeType="withEffect">
                                  <p:stCondLst>
                                    <p:cond delay="0"/>
                                  </p:stCondLst>
                                  <p:childTnLst>
                                    <p:animMotion origin="layout" path="M -0.03231 -0.15609 C -0.0337 -0.16095 -0.03648 -0.16674 -0.03925 -0.16998 C -0.04151 -0.17253 -0.0462 -0.17601 -0.0462 -0.17577 C -0.04794 -0.17971 -0.0495 -0.18249 -0.0495 -0.18666 " pathEditMode="relative" rAng="0" ptsTypes="fffA">
                                      <p:cBhvr>
                                        <p:cTn id="56" dur="2000" fill="hold"/>
                                        <p:tgtEl>
                                          <p:spTgt spid="25"/>
                                        </p:tgtEl>
                                        <p:attrNameLst>
                                          <p:attrName>ppt_x</p:attrName>
                                          <p:attrName>ppt_y</p:attrName>
                                        </p:attrNameLst>
                                      </p:cBhvr>
                                      <p:rCtr x="-868" y="-1528"/>
                                    </p:animMotion>
                                  </p:childTnLst>
                                </p:cTn>
                              </p:par>
                              <p:par>
                                <p:cTn id="57" presetID="0" presetClass="path" presetSubtype="0" accel="50000" decel="50000" fill="hold" grpId="1" nodeType="withEffect">
                                  <p:stCondLst>
                                    <p:cond delay="0"/>
                                  </p:stCondLst>
                                  <p:childTnLst>
                                    <p:animMotion origin="layout" path="M -0.20493 0.08105 C -0.20372 0.05511 -0.20007 0.03057 -0.18878 0.00903 C -0.18565 -0.00579 -0.18583 -0.02108 -0.18305 -0.03544 C -0.18166 -0.04308 -0.17732 -0.05373 -0.17506 -0.06137 C -0.17141 -0.07458 -0.16777 -0.08778 -0.16464 -0.10121 C -0.16151 -0.13548 -0.15439 -0.16906 -0.14866 -0.20241 C -0.14849 -0.20982 -0.1464 -0.23553 -0.1464 -0.24827 " pathEditMode="relative" rAng="0" ptsTypes="ffffffA">
                                      <p:cBhvr>
                                        <p:cTn id="58" dur="2000" fill="hold"/>
                                        <p:tgtEl>
                                          <p:spTgt spid="30"/>
                                        </p:tgtEl>
                                        <p:attrNameLst>
                                          <p:attrName>ppt_x</p:attrName>
                                          <p:attrName>ppt_y</p:attrName>
                                        </p:attrNameLst>
                                      </p:cBhvr>
                                      <p:rCtr x="2918" y="-16466"/>
                                    </p:animMotion>
                                  </p:childTnLst>
                                </p:cTn>
                              </p:par>
                              <p:par>
                                <p:cTn id="59" presetID="1" presetClass="entr" presetSubtype="0" fill="hold" grpId="0" nodeType="withEffect">
                                  <p:stCondLst>
                                    <p:cond delay="0"/>
                                  </p:stCondLst>
                                  <p:childTnLst>
                                    <p:set>
                                      <p:cBhvr>
                                        <p:cTn id="60" dur="1" fill="hold">
                                          <p:stCondLst>
                                            <p:cond delay="190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6" grpId="0" animBg="1"/>
      <p:bldP spid="27" grpId="0" animBg="1"/>
      <p:bldP spid="30" grpId="0" animBg="1"/>
      <p:bldP spid="30" grpId="1" animBg="1"/>
      <p:bldP spid="38" grpId="0" animBg="1"/>
      <p:bldP spid="25" grpId="0" animBg="1"/>
      <p:bldP spid="25" grpId="1" animBg="1"/>
      <p:bldP spid="25" grpId="2"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2" name="Shape 2822"/>
          <p:cNvSpPr>
            <a:spLocks noGrp="1"/>
          </p:cNvSpPr>
          <p:nvPr>
            <p:ph type="title"/>
          </p:nvPr>
        </p:nvSpPr>
        <p:spPr>
          <a:prstGeom prst="rect">
            <a:avLst/>
          </a:prstGeom>
        </p:spPr>
        <p:txBody>
          <a:bodyPr/>
          <a:lstStyle>
            <a:lvl1pPr>
              <a:defRPr>
                <a:solidFill>
                  <a:srgbClr val="FF0000"/>
                </a:solidFill>
              </a:defRPr>
            </a:lvl1pPr>
          </a:lstStyle>
          <a:p>
            <a:r>
              <a:rPr b="1" dirty="0">
                <a:solidFill>
                  <a:schemeClr val="accent1"/>
                </a:solidFill>
              </a:rPr>
              <a:t>TOUS GARDIENS</a:t>
            </a:r>
          </a:p>
        </p:txBody>
      </p:sp>
      <p:sp>
        <p:nvSpPr>
          <p:cNvPr id="2823" name="Shape 2823"/>
          <p:cNvSpPr/>
          <p:nvPr/>
        </p:nvSpPr>
        <p:spPr>
          <a:xfrm>
            <a:off x="5988448" y="1269904"/>
            <a:ext cx="2498117" cy="4866094"/>
          </a:xfrm>
          <a:prstGeom prst="roundRect">
            <a:avLst>
              <a:gd name="adj" fmla="val 16667"/>
            </a:avLst>
          </a:pr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grpSp>
        <p:nvGrpSpPr>
          <p:cNvPr id="2828" name="Group 2828"/>
          <p:cNvGrpSpPr/>
          <p:nvPr/>
        </p:nvGrpSpPr>
        <p:grpSpPr>
          <a:xfrm>
            <a:off x="457200" y="1269904"/>
            <a:ext cx="2506050" cy="4866094"/>
            <a:chOff x="0" y="641337"/>
            <a:chExt cx="3509975" cy="4866093"/>
          </a:xfrm>
        </p:grpSpPr>
        <p:sp>
          <p:nvSpPr>
            <p:cNvPr id="2826" name="Shape 2826"/>
            <p:cNvSpPr/>
            <p:nvPr/>
          </p:nvSpPr>
          <p:spPr>
            <a:xfrm>
              <a:off x="0" y="641337"/>
              <a:ext cx="3509975" cy="4866093"/>
            </a:xfrm>
            <a:prstGeom prst="roundRect">
              <a:avLst>
                <a:gd name="adj" fmla="val 16667"/>
              </a:avLst>
            </a:pr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rgbClr val="FF0000"/>
                </a:solidFill>
              </a:endParaRPr>
            </a:p>
          </p:txBody>
        </p:sp>
        <p:sp>
          <p:nvSpPr>
            <p:cNvPr id="2827" name="Shape 2827"/>
            <p:cNvSpPr/>
            <p:nvPr/>
          </p:nvSpPr>
          <p:spPr>
            <a:xfrm>
              <a:off x="171342" y="665963"/>
              <a:ext cx="3167291" cy="41857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solidFill>
                    <a:schemeClr val="tx1"/>
                  </a:solidFill>
                </a:rPr>
                <a:t>ATTENDUS</a:t>
              </a:r>
              <a:r>
                <a:rPr lang="fr-FR" dirty="0" smtClean="0">
                  <a:solidFill>
                    <a:schemeClr val="tx1"/>
                  </a:solidFill>
                </a:rPr>
                <a:t>  1</a:t>
              </a:r>
              <a:r>
                <a:rPr lang="fr-FR" baseline="30000" dirty="0" smtClean="0">
                  <a:solidFill>
                    <a:schemeClr val="tx1"/>
                  </a:solidFill>
                </a:rPr>
                <a:t>ère</a:t>
              </a:r>
              <a:r>
                <a:rPr lang="fr-FR" dirty="0" smtClean="0">
                  <a:solidFill>
                    <a:schemeClr val="tx1"/>
                  </a:solidFill>
                </a:rPr>
                <a:t> étape</a:t>
              </a:r>
              <a:endParaRPr dirty="0">
                <a:solidFill>
                  <a:schemeClr val="tx1"/>
                </a:solidFill>
              </a:endParaRPr>
            </a:p>
            <a:p>
              <a:pPr algn="ctr">
                <a:defRPr b="1">
                  <a:solidFill>
                    <a:srgbClr val="FF0000"/>
                  </a:solidFill>
                </a:defRPr>
              </a:pPr>
              <a:r>
                <a:rPr dirty="0"/>
                <a:t> </a:t>
              </a:r>
            </a:p>
            <a:p>
              <a:pPr>
                <a:buSzPct val="100000"/>
              </a:pPr>
              <a:r>
                <a:rPr lang="fr-FR" b="1" dirty="0" smtClean="0"/>
                <a:t>Dernier défenseur:</a:t>
              </a:r>
            </a:p>
            <a:p>
              <a:pPr>
                <a:buSzPct val="100000"/>
              </a:pPr>
              <a:r>
                <a:rPr lang="fr-FR" sz="1600" dirty="0" smtClean="0"/>
                <a:t>-Appréhende impact balle </a:t>
              </a:r>
            </a:p>
            <a:p>
              <a:pPr>
                <a:buSzPct val="100000"/>
              </a:pPr>
              <a:r>
                <a:rPr lang="fr-FR" sz="1600" dirty="0"/>
                <a:t>-</a:t>
              </a:r>
              <a:r>
                <a:rPr lang="fr-FR" sz="1600" dirty="0" smtClean="0"/>
                <a:t>parade de protection, esquive arrière</a:t>
              </a:r>
            </a:p>
            <a:p>
              <a:pPr>
                <a:buSzPct val="100000"/>
              </a:pPr>
              <a:r>
                <a:rPr lang="fr-FR" sz="1600" dirty="0" smtClean="0"/>
                <a:t>-attitude passive bras en bas sur les talons</a:t>
              </a:r>
              <a:endParaRPr sz="1600" dirty="0">
                <a:solidFill>
                  <a:srgbClr val="FFFFFF"/>
                </a:solidFill>
              </a:endParaRPr>
            </a:p>
            <a:p>
              <a:pPr>
                <a:buSzPct val="100000"/>
              </a:pPr>
              <a:endParaRPr lang="fr-FR" dirty="0" smtClean="0"/>
            </a:p>
            <a:p>
              <a:pPr>
                <a:buSzPct val="100000"/>
              </a:pPr>
              <a:r>
                <a:rPr lang="fr-FR" b="1" dirty="0" smtClean="0"/>
                <a:t>1</a:t>
              </a:r>
              <a:r>
                <a:rPr lang="fr-FR" b="1" baseline="30000" dirty="0" smtClean="0"/>
                <a:t>er</a:t>
              </a:r>
              <a:r>
                <a:rPr lang="fr-FR" b="1" dirty="0" smtClean="0"/>
                <a:t> attaquant: </a:t>
              </a:r>
            </a:p>
            <a:p>
              <a:pPr>
                <a:buSzPct val="100000"/>
              </a:pPr>
              <a:r>
                <a:rPr lang="fr-FR" sz="1600" dirty="0" smtClean="0"/>
                <a:t>-Récupération après un but lente </a:t>
              </a:r>
            </a:p>
            <a:p>
              <a:pPr>
                <a:buSzPct val="100000"/>
              </a:pPr>
              <a:r>
                <a:rPr lang="fr-FR" sz="1600" dirty="0"/>
                <a:t>-</a:t>
              </a:r>
              <a:r>
                <a:rPr lang="fr-FR" sz="1600" dirty="0" smtClean="0"/>
                <a:t>relance peu précise en cloche zone centrale sans se soucier de viser un partenaire</a:t>
              </a:r>
              <a:endParaRPr sz="1600" dirty="0">
                <a:solidFill>
                  <a:srgbClr val="FFFFFF"/>
                </a:solidFill>
              </a:endParaRPr>
            </a:p>
          </p:txBody>
        </p:sp>
      </p:grpSp>
      <p:sp>
        <p:nvSpPr>
          <p:cNvPr id="2833" name="Shape 2833"/>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10" name="Shape 2826"/>
          <p:cNvSpPr/>
          <p:nvPr/>
        </p:nvSpPr>
        <p:spPr>
          <a:xfrm>
            <a:off x="3190828" y="1269904"/>
            <a:ext cx="2506050" cy="4866094"/>
          </a:xfrm>
          <a:prstGeom prst="roundRect">
            <a:avLst>
              <a:gd name="adj" fmla="val 16667"/>
            </a:avLst>
          </a:pr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solidFill>
                <a:srgbClr val="FF0000"/>
              </a:solidFill>
            </a:endParaRPr>
          </a:p>
        </p:txBody>
      </p:sp>
      <p:sp>
        <p:nvSpPr>
          <p:cNvPr id="12" name="Shape 2827"/>
          <p:cNvSpPr/>
          <p:nvPr/>
        </p:nvSpPr>
        <p:spPr>
          <a:xfrm>
            <a:off x="3323488" y="1284932"/>
            <a:ext cx="2261381" cy="41857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solidFill>
                  <a:schemeClr val="tx1"/>
                </a:solidFill>
              </a:rPr>
              <a:t>ATTENDUS</a:t>
            </a:r>
            <a:r>
              <a:rPr lang="fr-FR" dirty="0" smtClean="0">
                <a:solidFill>
                  <a:schemeClr val="tx1"/>
                </a:solidFill>
              </a:rPr>
              <a:t>  2</a:t>
            </a:r>
            <a:r>
              <a:rPr lang="fr-FR" baseline="30000" dirty="0" smtClean="0">
                <a:solidFill>
                  <a:schemeClr val="tx1"/>
                </a:solidFill>
              </a:rPr>
              <a:t>ème</a:t>
            </a:r>
            <a:r>
              <a:rPr lang="fr-FR" dirty="0" smtClean="0">
                <a:solidFill>
                  <a:schemeClr val="tx1"/>
                </a:solidFill>
              </a:rPr>
              <a:t> étape</a:t>
            </a:r>
            <a:endParaRPr dirty="0">
              <a:solidFill>
                <a:schemeClr val="tx1"/>
              </a:solidFill>
            </a:endParaRPr>
          </a:p>
          <a:p>
            <a:pPr algn="ctr">
              <a:defRPr b="1">
                <a:solidFill>
                  <a:srgbClr val="FF0000"/>
                </a:solidFill>
              </a:defRPr>
            </a:pPr>
            <a:r>
              <a:rPr dirty="0"/>
              <a:t> </a:t>
            </a:r>
          </a:p>
          <a:p>
            <a:pPr>
              <a:buSzPct val="100000"/>
            </a:pPr>
            <a:r>
              <a:rPr lang="fr-FR" b="1" dirty="0" smtClean="0"/>
              <a:t>Dernier défenseur:</a:t>
            </a:r>
          </a:p>
          <a:p>
            <a:pPr>
              <a:buSzPct val="100000"/>
            </a:pPr>
            <a:r>
              <a:rPr lang="fr-FR" sz="1600" dirty="0" smtClean="0"/>
              <a:t>-</a:t>
            </a:r>
            <a:r>
              <a:rPr sz="1600" dirty="0" smtClean="0"/>
              <a:t>Pas </a:t>
            </a:r>
            <a:r>
              <a:rPr sz="1600" dirty="0"/>
              <a:t>d’appréhension </a:t>
            </a:r>
            <a:endParaRPr sz="1600" dirty="0">
              <a:solidFill>
                <a:srgbClr val="FFFFFF"/>
              </a:solidFill>
            </a:endParaRPr>
          </a:p>
          <a:p>
            <a:pPr>
              <a:buSzPct val="100000"/>
            </a:pPr>
            <a:r>
              <a:rPr lang="fr-FR" sz="1600" dirty="0" smtClean="0"/>
              <a:t>-</a:t>
            </a:r>
            <a:r>
              <a:rPr sz="1600" dirty="0" smtClean="0"/>
              <a:t>Se </a:t>
            </a:r>
            <a:r>
              <a:rPr sz="1600" dirty="0"/>
              <a:t>place au centre du </a:t>
            </a:r>
            <a:r>
              <a:rPr sz="1600" dirty="0" smtClean="0"/>
              <a:t>but</a:t>
            </a:r>
            <a:r>
              <a:rPr lang="fr-FR" sz="1600" dirty="0" smtClean="0"/>
              <a:t> suit la balle des yeux </a:t>
            </a:r>
          </a:p>
          <a:p>
            <a:pPr>
              <a:buSzPct val="100000"/>
            </a:pPr>
            <a:r>
              <a:rPr lang="fr-FR" sz="1600" dirty="0"/>
              <a:t>-</a:t>
            </a:r>
            <a:r>
              <a:rPr lang="fr-FR" sz="1600" dirty="0" smtClean="0"/>
              <a:t>occupe le plus d’espace possible avec ses bras </a:t>
            </a:r>
          </a:p>
          <a:p>
            <a:pPr>
              <a:buSzPct val="100000"/>
            </a:pPr>
            <a:r>
              <a:rPr lang="fr-FR" sz="1600" dirty="0"/>
              <a:t>-</a:t>
            </a:r>
            <a:r>
              <a:rPr lang="fr-FR" sz="1600" dirty="0" smtClean="0"/>
              <a:t>parade jambes difficiles</a:t>
            </a:r>
            <a:endParaRPr sz="1600" dirty="0">
              <a:solidFill>
                <a:srgbClr val="FFFFFF"/>
              </a:solidFill>
            </a:endParaRPr>
          </a:p>
          <a:p>
            <a:pPr>
              <a:buSzPct val="100000"/>
            </a:pPr>
            <a:endParaRPr lang="fr-FR" dirty="0" smtClean="0"/>
          </a:p>
          <a:p>
            <a:pPr>
              <a:buSzPct val="100000"/>
            </a:pPr>
            <a:r>
              <a:rPr lang="fr-FR" b="1" dirty="0" smtClean="0"/>
              <a:t>1</a:t>
            </a:r>
            <a:r>
              <a:rPr lang="fr-FR" b="1" baseline="30000" dirty="0" smtClean="0"/>
              <a:t>er</a:t>
            </a:r>
            <a:r>
              <a:rPr lang="fr-FR" b="1" dirty="0" smtClean="0"/>
              <a:t> attaquant: </a:t>
            </a:r>
          </a:p>
          <a:p>
            <a:pPr>
              <a:buSzPct val="100000"/>
            </a:pPr>
            <a:r>
              <a:rPr lang="fr-FR" sz="1600" dirty="0" smtClean="0"/>
              <a:t>-récupération balle rapide </a:t>
            </a:r>
          </a:p>
          <a:p>
            <a:pPr>
              <a:buSzPct val="100000"/>
            </a:pPr>
            <a:r>
              <a:rPr lang="fr-FR" sz="1600" dirty="0"/>
              <a:t>-</a:t>
            </a:r>
            <a:r>
              <a:rPr lang="fr-FR" sz="1600" dirty="0" smtClean="0"/>
              <a:t>relance sur joueur proche </a:t>
            </a:r>
          </a:p>
          <a:p>
            <a:pPr>
              <a:buSzPct val="100000"/>
            </a:pPr>
            <a:r>
              <a:rPr lang="fr-FR" sz="1600" dirty="0"/>
              <a:t>-</a:t>
            </a:r>
            <a:r>
              <a:rPr lang="fr-FR" sz="1600" dirty="0" smtClean="0"/>
              <a:t>relance longue imprécise et difficile</a:t>
            </a:r>
            <a:endParaRPr sz="1600" dirty="0">
              <a:solidFill>
                <a:srgbClr val="FFFFFF"/>
              </a:solidFill>
            </a:endParaRPr>
          </a:p>
        </p:txBody>
      </p:sp>
      <p:sp>
        <p:nvSpPr>
          <p:cNvPr id="13" name="Shape 2827"/>
          <p:cNvSpPr/>
          <p:nvPr/>
        </p:nvSpPr>
        <p:spPr>
          <a:xfrm>
            <a:off x="6073358" y="1294530"/>
            <a:ext cx="2413207" cy="46782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b="1">
                <a:solidFill>
                  <a:srgbClr val="FF0000"/>
                </a:solidFill>
              </a:defRPr>
            </a:pPr>
            <a:r>
              <a:rPr dirty="0" smtClean="0">
                <a:solidFill>
                  <a:schemeClr val="tx1"/>
                </a:solidFill>
              </a:rPr>
              <a:t>ATTENDUS</a:t>
            </a:r>
            <a:r>
              <a:rPr lang="fr-FR" dirty="0" smtClean="0">
                <a:solidFill>
                  <a:schemeClr val="tx1"/>
                </a:solidFill>
              </a:rPr>
              <a:t>  3</a:t>
            </a:r>
            <a:r>
              <a:rPr lang="fr-FR" baseline="30000" dirty="0" smtClean="0">
                <a:solidFill>
                  <a:schemeClr val="tx1"/>
                </a:solidFill>
              </a:rPr>
              <a:t>ème</a:t>
            </a:r>
            <a:r>
              <a:rPr lang="fr-FR" dirty="0" smtClean="0">
                <a:solidFill>
                  <a:schemeClr val="tx1"/>
                </a:solidFill>
              </a:rPr>
              <a:t> étape</a:t>
            </a:r>
            <a:endParaRPr dirty="0">
              <a:solidFill>
                <a:schemeClr val="tx1"/>
              </a:solidFill>
            </a:endParaRPr>
          </a:p>
          <a:p>
            <a:pPr algn="ctr">
              <a:defRPr b="1">
                <a:solidFill>
                  <a:srgbClr val="FF0000"/>
                </a:solidFill>
              </a:defRPr>
            </a:pPr>
            <a:r>
              <a:rPr dirty="0"/>
              <a:t> </a:t>
            </a:r>
          </a:p>
          <a:p>
            <a:pPr>
              <a:buSzPct val="100000"/>
            </a:pPr>
            <a:r>
              <a:rPr lang="fr-FR" b="1" dirty="0" smtClean="0"/>
              <a:t>Dernier défenseur:</a:t>
            </a:r>
          </a:p>
          <a:p>
            <a:pPr>
              <a:buSzPct val="100000"/>
            </a:pPr>
            <a:r>
              <a:rPr lang="fr-FR" sz="1600" dirty="0" smtClean="0"/>
              <a:t>-</a:t>
            </a:r>
            <a:r>
              <a:rPr sz="1600" dirty="0" smtClean="0"/>
              <a:t>Pas </a:t>
            </a:r>
            <a:r>
              <a:rPr sz="1600" dirty="0"/>
              <a:t>d’appréhension </a:t>
            </a:r>
            <a:endParaRPr sz="1600" dirty="0">
              <a:solidFill>
                <a:srgbClr val="FFFFFF"/>
              </a:solidFill>
            </a:endParaRPr>
          </a:p>
          <a:p>
            <a:pPr>
              <a:buSzPct val="100000"/>
            </a:pPr>
            <a:r>
              <a:rPr lang="fr-FR" sz="1600" dirty="0" smtClean="0"/>
              <a:t>-Déplacement en fonction circulation ballon en pas glissés </a:t>
            </a:r>
          </a:p>
          <a:p>
            <a:pPr>
              <a:buSzPct val="100000"/>
            </a:pPr>
            <a:r>
              <a:rPr lang="fr-FR" sz="1600" dirty="0"/>
              <a:t>-</a:t>
            </a:r>
            <a:r>
              <a:rPr lang="fr-FR" sz="1600" dirty="0" smtClean="0"/>
              <a:t>équilibré sur ses appuis </a:t>
            </a:r>
          </a:p>
          <a:p>
            <a:pPr>
              <a:buSzPct val="100000"/>
            </a:pPr>
            <a:r>
              <a:rPr lang="fr-FR" sz="1600" dirty="0"/>
              <a:t>-</a:t>
            </a:r>
            <a:r>
              <a:rPr lang="fr-FR" sz="1600" dirty="0" smtClean="0"/>
              <a:t>occupe le plus d’espace possible bras jambes </a:t>
            </a:r>
          </a:p>
          <a:p>
            <a:pPr>
              <a:buSzPct val="100000"/>
            </a:pPr>
            <a:r>
              <a:rPr lang="fr-FR" sz="1600" dirty="0"/>
              <a:t>-</a:t>
            </a:r>
            <a:r>
              <a:rPr lang="fr-FR" sz="1600" dirty="0" smtClean="0"/>
              <a:t>suit balle des yeux </a:t>
            </a:r>
          </a:p>
          <a:p>
            <a:pPr>
              <a:buSzPct val="100000"/>
            </a:pPr>
            <a:r>
              <a:rPr lang="fr-FR" sz="1600" dirty="0"/>
              <a:t>-</a:t>
            </a:r>
            <a:r>
              <a:rPr lang="fr-FR" sz="1600" dirty="0" smtClean="0"/>
              <a:t>s’interpose au tir dans un temps différé / tireur</a:t>
            </a:r>
          </a:p>
          <a:p>
            <a:pPr>
              <a:buSzPct val="100000"/>
            </a:pPr>
            <a:endParaRPr lang="fr-FR" dirty="0" smtClean="0"/>
          </a:p>
          <a:p>
            <a:pPr>
              <a:buSzPct val="100000"/>
            </a:pPr>
            <a:r>
              <a:rPr lang="fr-FR" b="1" dirty="0" smtClean="0"/>
              <a:t>1</a:t>
            </a:r>
            <a:r>
              <a:rPr lang="fr-FR" b="1" baseline="30000" dirty="0" smtClean="0"/>
              <a:t>er</a:t>
            </a:r>
            <a:r>
              <a:rPr lang="fr-FR" b="1" dirty="0" smtClean="0"/>
              <a:t> attaquant: </a:t>
            </a:r>
          </a:p>
          <a:p>
            <a:pPr>
              <a:buSzPct val="100000"/>
            </a:pPr>
            <a:r>
              <a:rPr lang="fr-FR" sz="1600" dirty="0" smtClean="0"/>
              <a:t>-Récupération balle rapide, </a:t>
            </a:r>
          </a:p>
          <a:p>
            <a:pPr>
              <a:buSzPct val="100000"/>
            </a:pPr>
            <a:r>
              <a:rPr lang="fr-FR" sz="1600" dirty="0"/>
              <a:t>-</a:t>
            </a:r>
            <a:r>
              <a:rPr lang="fr-FR" sz="1600" dirty="0" smtClean="0"/>
              <a:t>relance courte ou longue en fonction repli défensif</a:t>
            </a:r>
            <a:endParaRPr sz="1600" dirty="0">
              <a:solidFill>
                <a:srgbClr val="FFFFFF"/>
              </a:solidFill>
            </a:endParaRPr>
          </a:p>
        </p:txBody>
      </p:sp>
    </p:spTree>
    <p:extLst>
      <p:ext uri="{BB962C8B-B14F-4D97-AF65-F5344CB8AC3E}">
        <p14:creationId xmlns:p14="http://schemas.microsoft.com/office/powerpoint/2010/main" val="200966166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828"/>
                                        </p:tgtEl>
                                        <p:attrNameLst>
                                          <p:attrName>style.visibility</p:attrName>
                                        </p:attrNameLst>
                                      </p:cBhvr>
                                      <p:to>
                                        <p:strVal val="visible"/>
                                      </p:to>
                                    </p:set>
                                    <p:animEffect transition="in" filter="blinds(horizontal)">
                                      <p:cBhvr>
                                        <p:cTn id="7" dur="500"/>
                                        <p:tgtEl>
                                          <p:spTgt spid="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8" name="Shape 27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
        <p:nvSpPr>
          <p:cNvPr id="2681" name="Shape 2681"/>
          <p:cNvSpPr>
            <a:spLocks noGrp="1"/>
          </p:cNvSpPr>
          <p:nvPr>
            <p:ph type="title" idx="4294967295"/>
          </p:nvPr>
        </p:nvSpPr>
        <p:spPr>
          <a:xfrm>
            <a:off x="0" y="112713"/>
            <a:ext cx="7585075" cy="1017587"/>
          </a:xfrm>
          <a:prstGeom prst="rect">
            <a:avLst/>
          </a:prstGeom>
        </p:spPr>
        <p:txBody>
          <a:bodyPr/>
          <a:lstStyle>
            <a:lvl1pPr>
              <a:defRPr>
                <a:solidFill>
                  <a:srgbClr val="FF0000"/>
                </a:solidFill>
              </a:defRPr>
            </a:lvl1pPr>
          </a:lstStyle>
          <a:p>
            <a:r>
              <a:rPr b="1" dirty="0">
                <a:solidFill>
                  <a:schemeClr val="accent1"/>
                </a:solidFill>
              </a:rPr>
              <a:t>Matchs: INTER CLUBS</a:t>
            </a:r>
          </a:p>
        </p:txBody>
      </p:sp>
      <p:sp>
        <p:nvSpPr>
          <p:cNvPr id="2682" name="Shape 2682"/>
          <p:cNvSpPr/>
          <p:nvPr/>
        </p:nvSpPr>
        <p:spPr>
          <a:xfrm>
            <a:off x="0" y="1074048"/>
            <a:ext cx="8893175" cy="866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latin typeface="Trebuchet MS"/>
                <a:ea typeface="Trebuchet MS"/>
                <a:cs typeface="Trebuchet MS"/>
                <a:sym typeface="Trebuchet MS"/>
              </a:defRPr>
            </a:pPr>
            <a:r>
              <a:rPr dirty="0"/>
              <a:t>Objectif:</a:t>
            </a:r>
            <a:r>
              <a:rPr u="none" dirty="0"/>
              <a:t> </a:t>
            </a:r>
            <a:r>
              <a:rPr sz="1600" b="0" u="none" dirty="0"/>
              <a:t>Cohésion de club / jouer sur adaptation des règles en fonction des niveaux de jeu différents</a:t>
            </a:r>
            <a:endParaRPr dirty="0">
              <a:latin typeface="Arial"/>
              <a:ea typeface="Arial"/>
              <a:cs typeface="Arial"/>
              <a:sym typeface="Arial"/>
            </a:endParaRPr>
          </a:p>
          <a:p>
            <a:pPr>
              <a:defRPr b="1" u="sng">
                <a:latin typeface="Trebuchet MS"/>
                <a:ea typeface="Trebuchet MS"/>
                <a:cs typeface="Trebuchet MS"/>
                <a:sym typeface="Trebuchet MS"/>
              </a:defRPr>
            </a:pPr>
            <a:r>
              <a:rPr dirty="0"/>
              <a:t>But:</a:t>
            </a:r>
            <a:r>
              <a:rPr b="0" u="none" dirty="0"/>
              <a:t> </a:t>
            </a:r>
            <a:r>
              <a:rPr sz="1600" b="0" u="none" dirty="0"/>
              <a:t>Gagner les matchs sur son terrain pour apporter des points à son club</a:t>
            </a:r>
          </a:p>
        </p:txBody>
      </p:sp>
      <p:grpSp>
        <p:nvGrpSpPr>
          <p:cNvPr id="2699" name="Group 2699"/>
          <p:cNvGrpSpPr/>
          <p:nvPr/>
        </p:nvGrpSpPr>
        <p:grpSpPr>
          <a:xfrm>
            <a:off x="426656" y="2433923"/>
            <a:ext cx="2160590" cy="1696488"/>
            <a:chOff x="0" y="0"/>
            <a:chExt cx="2160588" cy="1696486"/>
          </a:xfrm>
        </p:grpSpPr>
        <p:sp>
          <p:nvSpPr>
            <p:cNvPr id="2683" name="Shape 2683"/>
            <p:cNvSpPr/>
            <p:nvPr/>
          </p:nvSpPr>
          <p:spPr>
            <a:xfrm>
              <a:off x="897" y="778"/>
              <a:ext cx="2158794" cy="1695709"/>
            </a:xfrm>
            <a:prstGeom prst="rect">
              <a:avLst/>
            </a:prstGeom>
            <a:solidFill>
              <a:srgbClr val="7BD8F5"/>
            </a:solidFill>
            <a:ln w="38100" cap="flat">
              <a:solidFill>
                <a:srgbClr val="FFFFFF"/>
              </a:solidFill>
              <a:prstDash val="solid"/>
              <a:miter lim="800000"/>
            </a:ln>
            <a:effectLst/>
          </p:spPr>
          <p:txBody>
            <a:bodyPr wrap="square" lIns="45719" tIns="45719" rIns="45719" bIns="45719" numCol="1" anchor="ctr">
              <a:noAutofit/>
            </a:bodyPr>
            <a:lstStyle/>
            <a:p>
              <a:endParaRPr/>
            </a:p>
          </p:txBody>
        </p:sp>
        <p:grpSp>
          <p:nvGrpSpPr>
            <p:cNvPr id="2686" name="Group 2686"/>
            <p:cNvGrpSpPr/>
            <p:nvPr/>
          </p:nvGrpSpPr>
          <p:grpSpPr>
            <a:xfrm>
              <a:off x="273890" y="778"/>
              <a:ext cx="621417" cy="464046"/>
              <a:chOff x="0" y="0"/>
              <a:chExt cx="621416" cy="464044"/>
            </a:xfrm>
          </p:grpSpPr>
          <p:sp>
            <p:nvSpPr>
              <p:cNvPr id="2684" name="Shape 2684"/>
              <p:cNvSpPr/>
              <p:nvPr/>
            </p:nvSpPr>
            <p:spPr>
              <a:xfrm rot="10800000">
                <a:off x="-1" y="-1"/>
                <a:ext cx="621417" cy="464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685" name="Shape 2685"/>
              <p:cNvSpPr/>
              <p:nvPr/>
            </p:nvSpPr>
            <p:spPr>
              <a:xfrm rot="10800000">
                <a:off x="-1" y="-1"/>
                <a:ext cx="621417" cy="464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grpSp>
        <p:sp>
          <p:nvSpPr>
            <p:cNvPr id="2687" name="Shape 2687"/>
            <p:cNvSpPr/>
            <p:nvPr/>
          </p:nvSpPr>
          <p:spPr>
            <a:xfrm>
              <a:off x="876448" y="464801"/>
              <a:ext cx="382549" cy="1"/>
            </a:xfrm>
            <a:prstGeom prst="line">
              <a:avLst/>
            </a:prstGeom>
            <a:solidFill>
              <a:srgbClr val="7BD8F5"/>
            </a:solidFill>
            <a:ln w="31750" cap="flat">
              <a:solidFill>
                <a:srgbClr val="FFFFFF"/>
              </a:solidFill>
              <a:prstDash val="solid"/>
              <a:round/>
            </a:ln>
            <a:effectLst/>
          </p:spPr>
          <p:txBody>
            <a:bodyPr wrap="square" lIns="45719" tIns="45719" rIns="45719" bIns="45719" numCol="1" anchor="t">
              <a:noAutofit/>
            </a:bodyPr>
            <a:lstStyle/>
            <a:p>
              <a:endParaRPr/>
            </a:p>
          </p:txBody>
        </p:sp>
        <p:grpSp>
          <p:nvGrpSpPr>
            <p:cNvPr id="2690" name="Group 2690"/>
            <p:cNvGrpSpPr/>
            <p:nvPr/>
          </p:nvGrpSpPr>
          <p:grpSpPr>
            <a:xfrm>
              <a:off x="1258995" y="778"/>
              <a:ext cx="606152" cy="464046"/>
              <a:chOff x="0" y="0"/>
              <a:chExt cx="606150" cy="464044"/>
            </a:xfrm>
          </p:grpSpPr>
          <p:sp>
            <p:nvSpPr>
              <p:cNvPr id="2688" name="Shape 2688"/>
              <p:cNvSpPr/>
              <p:nvPr/>
            </p:nvSpPr>
            <p:spPr>
              <a:xfrm rot="10800000" flipH="1">
                <a:off x="0" y="-1"/>
                <a:ext cx="606151" cy="464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689" name="Shape 2689"/>
              <p:cNvSpPr/>
              <p:nvPr/>
            </p:nvSpPr>
            <p:spPr>
              <a:xfrm rot="10800000" flipH="1">
                <a:off x="0" y="-1"/>
                <a:ext cx="606151" cy="464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grpSp>
        <p:grpSp>
          <p:nvGrpSpPr>
            <p:cNvPr id="2693" name="Group 2693"/>
            <p:cNvGrpSpPr/>
            <p:nvPr/>
          </p:nvGrpSpPr>
          <p:grpSpPr>
            <a:xfrm>
              <a:off x="-1" y="-1"/>
              <a:ext cx="876450" cy="685168"/>
              <a:chOff x="0" y="0"/>
              <a:chExt cx="876448" cy="685166"/>
            </a:xfrm>
          </p:grpSpPr>
          <p:sp>
            <p:nvSpPr>
              <p:cNvPr id="2691" name="Shape 2691"/>
              <p:cNvSpPr/>
              <p:nvPr/>
            </p:nvSpPr>
            <p:spPr>
              <a:xfrm rot="10800000">
                <a:off x="-1" y="-1"/>
                <a:ext cx="876450" cy="685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692" name="Shape 2692"/>
              <p:cNvSpPr/>
              <p:nvPr/>
            </p:nvSpPr>
            <p:spPr>
              <a:xfrm rot="10800000">
                <a:off x="-1" y="-1"/>
                <a:ext cx="876450" cy="685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sp>
          <p:nvSpPr>
            <p:cNvPr id="2694" name="Shape 2694"/>
            <p:cNvSpPr/>
            <p:nvPr/>
          </p:nvSpPr>
          <p:spPr>
            <a:xfrm>
              <a:off x="928532" y="685134"/>
              <a:ext cx="355609" cy="1"/>
            </a:xfrm>
            <a:prstGeom prst="line">
              <a:avLst/>
            </a:prstGeom>
            <a:solidFill>
              <a:srgbClr val="7BD8F5"/>
            </a:solidFill>
            <a:ln w="31750" cap="flat">
              <a:solidFill>
                <a:srgbClr val="FFFFFF"/>
              </a:solidFill>
              <a:prstDash val="dash"/>
              <a:round/>
            </a:ln>
            <a:effectLst/>
          </p:spPr>
          <p:txBody>
            <a:bodyPr wrap="square" lIns="45719" tIns="45719" rIns="45719" bIns="45719" numCol="1" anchor="t">
              <a:noAutofit/>
            </a:bodyPr>
            <a:lstStyle/>
            <a:p>
              <a:endParaRPr/>
            </a:p>
          </p:txBody>
        </p:sp>
        <p:sp>
          <p:nvSpPr>
            <p:cNvPr id="2695" name="Shape 2695"/>
            <p:cNvSpPr/>
            <p:nvPr/>
          </p:nvSpPr>
          <p:spPr>
            <a:xfrm>
              <a:off x="1018332" y="530979"/>
              <a:ext cx="127517" cy="1"/>
            </a:xfrm>
            <a:prstGeom prst="line">
              <a:avLst/>
            </a:prstGeom>
            <a:solidFill>
              <a:srgbClr val="7BD8F5"/>
            </a:solidFill>
            <a:ln w="31750" cap="flat">
              <a:solidFill>
                <a:srgbClr val="FFFFFF"/>
              </a:solidFill>
              <a:prstDash val="solid"/>
              <a:round/>
            </a:ln>
            <a:effectLst/>
          </p:spPr>
          <p:txBody>
            <a:bodyPr wrap="square" lIns="45719" tIns="45719" rIns="45719" bIns="45719" numCol="1" anchor="t">
              <a:noAutofit/>
            </a:bodyPr>
            <a:lstStyle/>
            <a:p>
              <a:endParaRPr/>
            </a:p>
          </p:txBody>
        </p:sp>
        <p:grpSp>
          <p:nvGrpSpPr>
            <p:cNvPr id="2698" name="Group 2698"/>
            <p:cNvGrpSpPr/>
            <p:nvPr/>
          </p:nvGrpSpPr>
          <p:grpSpPr>
            <a:xfrm>
              <a:off x="1309283" y="778"/>
              <a:ext cx="851306" cy="685168"/>
              <a:chOff x="0" y="0"/>
              <a:chExt cx="851304" cy="685166"/>
            </a:xfrm>
          </p:grpSpPr>
          <p:sp>
            <p:nvSpPr>
              <p:cNvPr id="2696" name="Shape 2696"/>
              <p:cNvSpPr/>
              <p:nvPr/>
            </p:nvSpPr>
            <p:spPr>
              <a:xfrm rot="10800000" flipH="1">
                <a:off x="0" y="-1"/>
                <a:ext cx="851305" cy="685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697" name="Shape 2697"/>
              <p:cNvSpPr/>
              <p:nvPr/>
            </p:nvSpPr>
            <p:spPr>
              <a:xfrm rot="10800000" flipH="1">
                <a:off x="0" y="-1"/>
                <a:ext cx="851305" cy="685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grpSp>
      <p:grpSp>
        <p:nvGrpSpPr>
          <p:cNvPr id="2716" name="Group 2716"/>
          <p:cNvGrpSpPr/>
          <p:nvPr/>
        </p:nvGrpSpPr>
        <p:grpSpPr>
          <a:xfrm>
            <a:off x="430360" y="4146001"/>
            <a:ext cx="2160589" cy="1696486"/>
            <a:chOff x="0" y="0"/>
            <a:chExt cx="2160588" cy="1696485"/>
          </a:xfrm>
        </p:grpSpPr>
        <p:sp>
          <p:nvSpPr>
            <p:cNvPr id="2700" name="Shape 2700"/>
            <p:cNvSpPr/>
            <p:nvPr/>
          </p:nvSpPr>
          <p:spPr>
            <a:xfrm rot="10800000">
              <a:off x="898" y="-1"/>
              <a:ext cx="2158793" cy="1695708"/>
            </a:xfrm>
            <a:prstGeom prst="rect">
              <a:avLst/>
            </a:prstGeom>
            <a:solidFill>
              <a:srgbClr val="7BD8F5"/>
            </a:solidFill>
            <a:ln w="38100" cap="flat">
              <a:solidFill>
                <a:srgbClr val="FFFFFF"/>
              </a:solidFill>
              <a:prstDash val="solid"/>
              <a:miter lim="800000"/>
            </a:ln>
            <a:effectLst/>
          </p:spPr>
          <p:txBody>
            <a:bodyPr wrap="square" lIns="45719" tIns="45719" rIns="45719" bIns="45719" numCol="1" anchor="ctr">
              <a:noAutofit/>
            </a:bodyPr>
            <a:lstStyle/>
            <a:p>
              <a:endParaRPr/>
            </a:p>
          </p:txBody>
        </p:sp>
        <p:grpSp>
          <p:nvGrpSpPr>
            <p:cNvPr id="2703" name="Group 2703"/>
            <p:cNvGrpSpPr/>
            <p:nvPr/>
          </p:nvGrpSpPr>
          <p:grpSpPr>
            <a:xfrm>
              <a:off x="1265282" y="1231662"/>
              <a:ext cx="621417" cy="464045"/>
              <a:chOff x="0" y="-21"/>
              <a:chExt cx="621415" cy="464044"/>
            </a:xfrm>
          </p:grpSpPr>
          <p:sp>
            <p:nvSpPr>
              <p:cNvPr id="2701" name="Shape 2701"/>
              <p:cNvSpPr/>
              <p:nvPr/>
            </p:nvSpPr>
            <p:spPr>
              <a:xfrm>
                <a:off x="-1" y="-22"/>
                <a:ext cx="621417" cy="464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702" name="Shape 2702"/>
              <p:cNvSpPr/>
              <p:nvPr/>
            </p:nvSpPr>
            <p:spPr>
              <a:xfrm>
                <a:off x="-1" y="-22"/>
                <a:ext cx="621417" cy="464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grpSp>
        <p:sp>
          <p:nvSpPr>
            <p:cNvPr id="2704" name="Shape 2704"/>
            <p:cNvSpPr/>
            <p:nvPr/>
          </p:nvSpPr>
          <p:spPr>
            <a:xfrm flipH="1">
              <a:off x="901592" y="1232954"/>
              <a:ext cx="382549" cy="1"/>
            </a:xfrm>
            <a:prstGeom prst="line">
              <a:avLst/>
            </a:prstGeom>
            <a:solidFill>
              <a:srgbClr val="7BD8F5"/>
            </a:solidFill>
            <a:ln w="31750" cap="flat">
              <a:solidFill>
                <a:srgbClr val="FFFFFF"/>
              </a:solidFill>
              <a:prstDash val="solid"/>
              <a:round/>
            </a:ln>
            <a:effectLst/>
          </p:spPr>
          <p:txBody>
            <a:bodyPr wrap="square" lIns="45719" tIns="45719" rIns="45719" bIns="45719" numCol="1" anchor="t">
              <a:noAutofit/>
            </a:bodyPr>
            <a:lstStyle/>
            <a:p>
              <a:endParaRPr/>
            </a:p>
          </p:txBody>
        </p:sp>
        <p:grpSp>
          <p:nvGrpSpPr>
            <p:cNvPr id="2707" name="Group 2707"/>
            <p:cNvGrpSpPr/>
            <p:nvPr/>
          </p:nvGrpSpPr>
          <p:grpSpPr>
            <a:xfrm>
              <a:off x="295442" y="1231662"/>
              <a:ext cx="606151" cy="464045"/>
              <a:chOff x="0" y="0"/>
              <a:chExt cx="606150" cy="464044"/>
            </a:xfrm>
          </p:grpSpPr>
          <p:sp>
            <p:nvSpPr>
              <p:cNvPr id="2705" name="Shape 2705"/>
              <p:cNvSpPr/>
              <p:nvPr/>
            </p:nvSpPr>
            <p:spPr>
              <a:xfrm flipH="1">
                <a:off x="-1" y="0"/>
                <a:ext cx="606152" cy="464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706" name="Shape 2706"/>
              <p:cNvSpPr/>
              <p:nvPr/>
            </p:nvSpPr>
            <p:spPr>
              <a:xfrm flipH="1">
                <a:off x="-1" y="0"/>
                <a:ext cx="606152" cy="4640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solid"/>
                <a:round/>
              </a:ln>
              <a:effectLst/>
            </p:spPr>
            <p:txBody>
              <a:bodyPr wrap="square" lIns="45719" tIns="45719" rIns="45719" bIns="45719" numCol="1" anchor="ctr">
                <a:noAutofit/>
              </a:bodyPr>
              <a:lstStyle/>
              <a:p>
                <a:endParaRPr/>
              </a:p>
            </p:txBody>
          </p:sp>
        </p:grpSp>
        <p:grpSp>
          <p:nvGrpSpPr>
            <p:cNvPr id="2710" name="Group 2710"/>
            <p:cNvGrpSpPr/>
            <p:nvPr/>
          </p:nvGrpSpPr>
          <p:grpSpPr>
            <a:xfrm>
              <a:off x="1284140" y="1011319"/>
              <a:ext cx="876449" cy="685167"/>
              <a:chOff x="0" y="-31"/>
              <a:chExt cx="876448" cy="685166"/>
            </a:xfrm>
          </p:grpSpPr>
          <p:sp>
            <p:nvSpPr>
              <p:cNvPr id="2708" name="Shape 2708"/>
              <p:cNvSpPr/>
              <p:nvPr/>
            </p:nvSpPr>
            <p:spPr>
              <a:xfrm>
                <a:off x="-1" y="-32"/>
                <a:ext cx="876450" cy="685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709" name="Shape 2709"/>
              <p:cNvSpPr/>
              <p:nvPr/>
            </p:nvSpPr>
            <p:spPr>
              <a:xfrm>
                <a:off x="-1" y="-32"/>
                <a:ext cx="876450" cy="685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sp>
          <p:nvSpPr>
            <p:cNvPr id="2711" name="Shape 2711"/>
            <p:cNvSpPr/>
            <p:nvPr/>
          </p:nvSpPr>
          <p:spPr>
            <a:xfrm flipH="1">
              <a:off x="876448" y="1012621"/>
              <a:ext cx="355609" cy="1"/>
            </a:xfrm>
            <a:prstGeom prst="line">
              <a:avLst/>
            </a:prstGeom>
            <a:solidFill>
              <a:srgbClr val="7BD8F5"/>
            </a:solidFill>
            <a:ln w="31750" cap="flat">
              <a:solidFill>
                <a:srgbClr val="FFFFFF"/>
              </a:solidFill>
              <a:prstDash val="dash"/>
              <a:round/>
            </a:ln>
            <a:effectLst/>
          </p:spPr>
          <p:txBody>
            <a:bodyPr wrap="square" lIns="45719" tIns="45719" rIns="45719" bIns="45719" numCol="1" anchor="t">
              <a:noAutofit/>
            </a:bodyPr>
            <a:lstStyle/>
            <a:p>
              <a:endParaRPr/>
            </a:p>
          </p:txBody>
        </p:sp>
        <p:sp>
          <p:nvSpPr>
            <p:cNvPr id="2712" name="Shape 2712"/>
            <p:cNvSpPr/>
            <p:nvPr/>
          </p:nvSpPr>
          <p:spPr>
            <a:xfrm flipH="1">
              <a:off x="1014739" y="1166776"/>
              <a:ext cx="127518" cy="1"/>
            </a:xfrm>
            <a:prstGeom prst="line">
              <a:avLst/>
            </a:prstGeom>
            <a:solidFill>
              <a:srgbClr val="7BD8F5"/>
            </a:solidFill>
            <a:ln w="31750" cap="flat">
              <a:solidFill>
                <a:srgbClr val="FFFFFF"/>
              </a:solidFill>
              <a:prstDash val="solid"/>
              <a:round/>
            </a:ln>
            <a:effectLst/>
          </p:spPr>
          <p:txBody>
            <a:bodyPr wrap="square" lIns="45719" tIns="45719" rIns="45719" bIns="45719" numCol="1" anchor="t">
              <a:noAutofit/>
            </a:bodyPr>
            <a:lstStyle/>
            <a:p>
              <a:endParaRPr/>
            </a:p>
          </p:txBody>
        </p:sp>
        <p:grpSp>
          <p:nvGrpSpPr>
            <p:cNvPr id="2715" name="Group 2715"/>
            <p:cNvGrpSpPr/>
            <p:nvPr/>
          </p:nvGrpSpPr>
          <p:grpSpPr>
            <a:xfrm>
              <a:off x="0" y="1010540"/>
              <a:ext cx="851305" cy="685167"/>
              <a:chOff x="0" y="0"/>
              <a:chExt cx="851304" cy="685166"/>
            </a:xfrm>
          </p:grpSpPr>
          <p:sp>
            <p:nvSpPr>
              <p:cNvPr id="2713" name="Shape 2713"/>
              <p:cNvSpPr/>
              <p:nvPr/>
            </p:nvSpPr>
            <p:spPr>
              <a:xfrm flipH="1">
                <a:off x="0" y="0"/>
                <a:ext cx="851305" cy="685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7BD8F5"/>
              </a:solidFill>
              <a:ln w="12700" cap="flat">
                <a:noFill/>
                <a:miter lim="400000"/>
              </a:ln>
              <a:effectLst/>
            </p:spPr>
            <p:txBody>
              <a:bodyPr wrap="square" lIns="45719" tIns="45719" rIns="45719" bIns="45719" numCol="1" anchor="ctr">
                <a:noAutofit/>
              </a:bodyPr>
              <a:lstStyle/>
              <a:p>
                <a:endParaRPr/>
              </a:p>
            </p:txBody>
          </p:sp>
          <p:sp>
            <p:nvSpPr>
              <p:cNvPr id="2714" name="Shape 2714"/>
              <p:cNvSpPr/>
              <p:nvPr/>
            </p:nvSpPr>
            <p:spPr>
              <a:xfrm flipH="1">
                <a:off x="0" y="0"/>
                <a:ext cx="851305" cy="6851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1750" cap="flat">
                <a:solidFill>
                  <a:srgbClr val="FFFFFF"/>
                </a:solidFill>
                <a:prstDash val="dash"/>
                <a:round/>
              </a:ln>
              <a:effectLst/>
            </p:spPr>
            <p:txBody>
              <a:bodyPr wrap="square" lIns="45719" tIns="45719" rIns="45719" bIns="45719" numCol="1" anchor="ctr">
                <a:noAutofit/>
              </a:bodyPr>
              <a:lstStyle/>
              <a:p>
                <a:endParaRPr/>
              </a:p>
            </p:txBody>
          </p:sp>
        </p:grpSp>
      </p:grpSp>
      <p:sp>
        <p:nvSpPr>
          <p:cNvPr id="2717" name="Shape 2717"/>
          <p:cNvSpPr/>
          <p:nvPr/>
        </p:nvSpPr>
        <p:spPr>
          <a:xfrm rot="5400000">
            <a:off x="136180" y="4041668"/>
            <a:ext cx="406794" cy="175956"/>
          </a:xfrm>
          <a:prstGeom prst="rect">
            <a:avLst/>
          </a:prstGeom>
          <a:ln w="31750">
            <a:solidFill>
              <a:srgbClr val="FFFFFF"/>
            </a:solidFill>
            <a:miter/>
          </a:ln>
        </p:spPr>
        <p:txBody>
          <a:bodyPr lIns="45719" rIns="45719" anchor="ctr"/>
          <a:lstStyle/>
          <a:p>
            <a:endParaRPr/>
          </a:p>
        </p:txBody>
      </p:sp>
      <p:sp>
        <p:nvSpPr>
          <p:cNvPr id="2718" name="Shape 2718"/>
          <p:cNvSpPr/>
          <p:nvPr/>
        </p:nvSpPr>
        <p:spPr>
          <a:xfrm rot="5400000">
            <a:off x="2475527" y="4104442"/>
            <a:ext cx="406795" cy="175956"/>
          </a:xfrm>
          <a:prstGeom prst="rect">
            <a:avLst/>
          </a:prstGeom>
          <a:ln w="31750">
            <a:solidFill>
              <a:srgbClr val="FFFFFF"/>
            </a:solidFill>
            <a:miter/>
          </a:ln>
        </p:spPr>
        <p:txBody>
          <a:bodyPr lIns="45719" rIns="45719" anchor="ctr"/>
          <a:lstStyle/>
          <a:p>
            <a:endParaRPr/>
          </a:p>
        </p:txBody>
      </p:sp>
      <p:sp>
        <p:nvSpPr>
          <p:cNvPr id="2719" name="Shape 2719"/>
          <p:cNvSpPr/>
          <p:nvPr/>
        </p:nvSpPr>
        <p:spPr>
          <a:xfrm rot="5400000">
            <a:off x="2475527" y="2810748"/>
            <a:ext cx="406795" cy="175956"/>
          </a:xfrm>
          <a:prstGeom prst="rect">
            <a:avLst/>
          </a:prstGeom>
          <a:ln w="31750">
            <a:solidFill>
              <a:srgbClr val="FFFFFF"/>
            </a:solidFill>
            <a:miter/>
          </a:ln>
        </p:spPr>
        <p:txBody>
          <a:bodyPr lIns="45719" rIns="45719" anchor="ctr"/>
          <a:lstStyle/>
          <a:p>
            <a:endParaRPr/>
          </a:p>
        </p:txBody>
      </p:sp>
      <p:sp>
        <p:nvSpPr>
          <p:cNvPr id="2720" name="Shape 2720"/>
          <p:cNvSpPr/>
          <p:nvPr/>
        </p:nvSpPr>
        <p:spPr>
          <a:xfrm rot="5400000">
            <a:off x="135282" y="2810748"/>
            <a:ext cx="406794" cy="175956"/>
          </a:xfrm>
          <a:prstGeom prst="rect">
            <a:avLst/>
          </a:prstGeom>
          <a:ln w="31750">
            <a:solidFill>
              <a:srgbClr val="FFFFFF"/>
            </a:solidFill>
            <a:miter/>
          </a:ln>
        </p:spPr>
        <p:txBody>
          <a:bodyPr lIns="45719" rIns="45719" anchor="ctr"/>
          <a:lstStyle/>
          <a:p>
            <a:endParaRPr/>
          </a:p>
        </p:txBody>
      </p:sp>
      <p:sp>
        <p:nvSpPr>
          <p:cNvPr id="2721" name="Shape 2721"/>
          <p:cNvSpPr/>
          <p:nvPr/>
        </p:nvSpPr>
        <p:spPr>
          <a:xfrm>
            <a:off x="450919" y="3517553"/>
            <a:ext cx="2160590" cy="1"/>
          </a:xfrm>
          <a:prstGeom prst="line">
            <a:avLst/>
          </a:prstGeom>
          <a:ln w="28575">
            <a:solidFill>
              <a:srgbClr val="000000"/>
            </a:solidFill>
          </a:ln>
        </p:spPr>
        <p:txBody>
          <a:bodyPr lIns="45719" rIns="45719"/>
          <a:lstStyle/>
          <a:p>
            <a:endParaRPr/>
          </a:p>
        </p:txBody>
      </p:sp>
      <p:sp>
        <p:nvSpPr>
          <p:cNvPr id="2722" name="Shape 2722"/>
          <p:cNvSpPr/>
          <p:nvPr/>
        </p:nvSpPr>
        <p:spPr>
          <a:xfrm>
            <a:off x="933222" y="2985484"/>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23" name="Shape 2723"/>
          <p:cNvSpPr/>
          <p:nvPr/>
        </p:nvSpPr>
        <p:spPr>
          <a:xfrm>
            <a:off x="1607635" y="2964902"/>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24" name="Shape 2724"/>
          <p:cNvSpPr/>
          <p:nvPr/>
        </p:nvSpPr>
        <p:spPr>
          <a:xfrm>
            <a:off x="1794721" y="2650584"/>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25" name="Shape 2725"/>
          <p:cNvSpPr/>
          <p:nvPr/>
        </p:nvSpPr>
        <p:spPr>
          <a:xfrm>
            <a:off x="866516" y="2640656"/>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26" name="Shape 2726"/>
          <p:cNvSpPr/>
          <p:nvPr/>
        </p:nvSpPr>
        <p:spPr>
          <a:xfrm>
            <a:off x="1084131" y="2612999"/>
            <a:ext cx="72899" cy="144019"/>
          </a:xfrm>
          <a:prstGeom prst="ellipse">
            <a:avLst/>
          </a:prstGeom>
          <a:solidFill>
            <a:srgbClr val="0066FF"/>
          </a:solidFill>
          <a:ln>
            <a:solidFill>
              <a:srgbClr val="000000"/>
            </a:solidFill>
          </a:ln>
        </p:spPr>
        <p:txBody>
          <a:bodyPr lIns="45719" rIns="45719" anchor="ctr"/>
          <a:lstStyle/>
          <a:p>
            <a:pPr>
              <a:defRPr>
                <a:latin typeface="Trebuchet MS"/>
                <a:ea typeface="Trebuchet MS"/>
                <a:cs typeface="Trebuchet MS"/>
                <a:sym typeface="Trebuchet MS"/>
              </a:defRPr>
            </a:pPr>
            <a:endParaRPr/>
          </a:p>
        </p:txBody>
      </p:sp>
      <p:sp>
        <p:nvSpPr>
          <p:cNvPr id="2727" name="Shape 2727"/>
          <p:cNvSpPr/>
          <p:nvPr/>
        </p:nvSpPr>
        <p:spPr>
          <a:xfrm flipV="1">
            <a:off x="849313" y="2426795"/>
            <a:ext cx="1" cy="3399322"/>
          </a:xfrm>
          <a:prstGeom prst="line">
            <a:avLst/>
          </a:prstGeom>
          <a:ln w="28575">
            <a:solidFill>
              <a:srgbClr val="0066FF"/>
            </a:solidFill>
          </a:ln>
        </p:spPr>
        <p:txBody>
          <a:bodyPr lIns="45719" rIns="45719"/>
          <a:lstStyle/>
          <a:p>
            <a:endParaRPr/>
          </a:p>
        </p:txBody>
      </p:sp>
      <p:sp>
        <p:nvSpPr>
          <p:cNvPr id="2728" name="Shape 2728"/>
          <p:cNvSpPr/>
          <p:nvPr/>
        </p:nvSpPr>
        <p:spPr>
          <a:xfrm flipV="1">
            <a:off x="2165342" y="2426795"/>
            <a:ext cx="1" cy="3399322"/>
          </a:xfrm>
          <a:prstGeom prst="line">
            <a:avLst/>
          </a:prstGeom>
          <a:ln w="28575">
            <a:solidFill>
              <a:srgbClr val="0066FF"/>
            </a:solidFill>
          </a:ln>
        </p:spPr>
        <p:txBody>
          <a:bodyPr lIns="45719" rIns="45719"/>
          <a:lstStyle/>
          <a:p>
            <a:endParaRPr/>
          </a:p>
        </p:txBody>
      </p:sp>
      <p:sp>
        <p:nvSpPr>
          <p:cNvPr id="2729" name="Shape 2729"/>
          <p:cNvSpPr/>
          <p:nvPr/>
        </p:nvSpPr>
        <p:spPr>
          <a:xfrm rot="5400000">
            <a:off x="116336" y="5244039"/>
            <a:ext cx="406794" cy="175956"/>
          </a:xfrm>
          <a:prstGeom prst="rect">
            <a:avLst/>
          </a:prstGeom>
          <a:ln w="31750">
            <a:solidFill>
              <a:srgbClr val="FFFFFF"/>
            </a:solidFill>
            <a:miter/>
          </a:ln>
        </p:spPr>
        <p:txBody>
          <a:bodyPr lIns="45719" rIns="45719" anchor="ctr"/>
          <a:lstStyle/>
          <a:p>
            <a:endParaRPr/>
          </a:p>
        </p:txBody>
      </p:sp>
      <p:sp>
        <p:nvSpPr>
          <p:cNvPr id="2730" name="Shape 2730"/>
          <p:cNvSpPr/>
          <p:nvPr/>
        </p:nvSpPr>
        <p:spPr>
          <a:xfrm rot="5400000">
            <a:off x="2506701" y="5273242"/>
            <a:ext cx="406795" cy="175956"/>
          </a:xfrm>
          <a:prstGeom prst="rect">
            <a:avLst/>
          </a:prstGeom>
          <a:ln w="31750">
            <a:solidFill>
              <a:srgbClr val="FFFFFF"/>
            </a:solidFill>
            <a:miter/>
          </a:ln>
        </p:spPr>
        <p:txBody>
          <a:bodyPr lIns="45719" rIns="45719" anchor="ctr"/>
          <a:lstStyle/>
          <a:p>
            <a:endParaRPr/>
          </a:p>
        </p:txBody>
      </p:sp>
      <p:sp>
        <p:nvSpPr>
          <p:cNvPr id="2731" name="Shape 2731"/>
          <p:cNvSpPr/>
          <p:nvPr/>
        </p:nvSpPr>
        <p:spPr>
          <a:xfrm>
            <a:off x="407710" y="4677755"/>
            <a:ext cx="2160590" cy="1"/>
          </a:xfrm>
          <a:prstGeom prst="line">
            <a:avLst/>
          </a:prstGeom>
          <a:ln w="28575">
            <a:solidFill>
              <a:srgbClr val="000000"/>
            </a:solidFill>
          </a:ln>
        </p:spPr>
        <p:txBody>
          <a:bodyPr lIns="45719" rIns="45719"/>
          <a:lstStyle/>
          <a:p>
            <a:endParaRPr/>
          </a:p>
        </p:txBody>
      </p:sp>
      <p:sp>
        <p:nvSpPr>
          <p:cNvPr id="2732" name="Shape 2732"/>
          <p:cNvSpPr/>
          <p:nvPr/>
        </p:nvSpPr>
        <p:spPr>
          <a:xfrm>
            <a:off x="385495" y="2790315"/>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33" name="Shape 2733"/>
          <p:cNvSpPr/>
          <p:nvPr/>
        </p:nvSpPr>
        <p:spPr>
          <a:xfrm>
            <a:off x="2384668" y="2802984"/>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34" name="Shape 2734"/>
          <p:cNvSpPr/>
          <p:nvPr/>
        </p:nvSpPr>
        <p:spPr>
          <a:xfrm>
            <a:off x="2209294" y="3300736"/>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35" name="Shape 2735"/>
          <p:cNvSpPr/>
          <p:nvPr/>
        </p:nvSpPr>
        <p:spPr>
          <a:xfrm>
            <a:off x="526025" y="2407228"/>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36" name="Shape 2736"/>
          <p:cNvSpPr/>
          <p:nvPr/>
        </p:nvSpPr>
        <p:spPr>
          <a:xfrm>
            <a:off x="1695642" y="2234832"/>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37" name="Shape 2737"/>
          <p:cNvSpPr/>
          <p:nvPr/>
        </p:nvSpPr>
        <p:spPr>
          <a:xfrm>
            <a:off x="2514356" y="6381744"/>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38" name="Shape 2738"/>
          <p:cNvSpPr/>
          <p:nvPr/>
        </p:nvSpPr>
        <p:spPr>
          <a:xfrm>
            <a:off x="1106437" y="6377852"/>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39" name="Shape 2739"/>
          <p:cNvSpPr/>
          <p:nvPr/>
        </p:nvSpPr>
        <p:spPr>
          <a:xfrm>
            <a:off x="1783763" y="6397483"/>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40" name="Shape 2740"/>
          <p:cNvSpPr/>
          <p:nvPr/>
        </p:nvSpPr>
        <p:spPr>
          <a:xfrm>
            <a:off x="396985" y="6120484"/>
            <a:ext cx="2744595"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r>
              <a:t>Equipes  A              B               C</a:t>
            </a:r>
          </a:p>
        </p:txBody>
      </p:sp>
      <p:sp>
        <p:nvSpPr>
          <p:cNvPr id="2741" name="Shape 2741"/>
          <p:cNvSpPr/>
          <p:nvPr/>
        </p:nvSpPr>
        <p:spPr>
          <a:xfrm>
            <a:off x="933222" y="4145684"/>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42" name="Shape 2742"/>
          <p:cNvSpPr/>
          <p:nvPr/>
        </p:nvSpPr>
        <p:spPr>
          <a:xfrm>
            <a:off x="1607635" y="4125104"/>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43" name="Shape 2743"/>
          <p:cNvSpPr/>
          <p:nvPr/>
        </p:nvSpPr>
        <p:spPr>
          <a:xfrm>
            <a:off x="1794721" y="3810785"/>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grpSp>
        <p:nvGrpSpPr>
          <p:cNvPr id="2746" name="Group 2746"/>
          <p:cNvGrpSpPr/>
          <p:nvPr/>
        </p:nvGrpSpPr>
        <p:grpSpPr>
          <a:xfrm>
            <a:off x="866515" y="3773199"/>
            <a:ext cx="290514" cy="244476"/>
            <a:chOff x="0" y="0"/>
            <a:chExt cx="290512" cy="244475"/>
          </a:xfrm>
        </p:grpSpPr>
        <p:sp>
          <p:nvSpPr>
            <p:cNvPr id="2744" name="Shape 2744"/>
            <p:cNvSpPr/>
            <p:nvPr/>
          </p:nvSpPr>
          <p:spPr>
            <a:xfrm>
              <a:off x="-1" y="27657"/>
              <a:ext cx="215527" cy="21681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2745" name="Shape 2745"/>
            <p:cNvSpPr/>
            <p:nvPr/>
          </p:nvSpPr>
          <p:spPr>
            <a:xfrm>
              <a:off x="217614" y="-1"/>
              <a:ext cx="72899" cy="144017"/>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sp>
        <p:nvSpPr>
          <p:cNvPr id="2747" name="Shape 2747"/>
          <p:cNvSpPr/>
          <p:nvPr/>
        </p:nvSpPr>
        <p:spPr>
          <a:xfrm>
            <a:off x="385495" y="3950517"/>
            <a:ext cx="215526" cy="21681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48" name="Shape 2748"/>
          <p:cNvSpPr/>
          <p:nvPr/>
        </p:nvSpPr>
        <p:spPr>
          <a:xfrm>
            <a:off x="2384668" y="3963185"/>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49" name="Shape 2749"/>
          <p:cNvSpPr/>
          <p:nvPr/>
        </p:nvSpPr>
        <p:spPr>
          <a:xfrm>
            <a:off x="2209294" y="4460937"/>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50" name="Shape 2750"/>
          <p:cNvSpPr/>
          <p:nvPr/>
        </p:nvSpPr>
        <p:spPr>
          <a:xfrm>
            <a:off x="526025" y="3567429"/>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51" name="Shape 2751"/>
          <p:cNvSpPr/>
          <p:nvPr/>
        </p:nvSpPr>
        <p:spPr>
          <a:xfrm>
            <a:off x="925568" y="5392649"/>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52" name="Shape 2752"/>
          <p:cNvSpPr/>
          <p:nvPr/>
        </p:nvSpPr>
        <p:spPr>
          <a:xfrm>
            <a:off x="1599982" y="5372067"/>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53" name="Shape 2753"/>
          <p:cNvSpPr/>
          <p:nvPr/>
        </p:nvSpPr>
        <p:spPr>
          <a:xfrm>
            <a:off x="1787068" y="5057749"/>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grpSp>
        <p:nvGrpSpPr>
          <p:cNvPr id="2756" name="Group 2756"/>
          <p:cNvGrpSpPr/>
          <p:nvPr/>
        </p:nvGrpSpPr>
        <p:grpSpPr>
          <a:xfrm>
            <a:off x="858862" y="5020164"/>
            <a:ext cx="290514" cy="244476"/>
            <a:chOff x="0" y="0"/>
            <a:chExt cx="290512" cy="244475"/>
          </a:xfrm>
        </p:grpSpPr>
        <p:sp>
          <p:nvSpPr>
            <p:cNvPr id="2754" name="Shape 2754"/>
            <p:cNvSpPr/>
            <p:nvPr/>
          </p:nvSpPr>
          <p:spPr>
            <a:xfrm>
              <a:off x="-1" y="27657"/>
              <a:ext cx="215527" cy="21681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w="9525" cap="flat">
              <a:solidFill>
                <a:srgbClr val="000000"/>
              </a:solidFill>
              <a:prstDash val="solid"/>
              <a:round/>
            </a:ln>
            <a:effectLst/>
          </p:spPr>
          <p:txBody>
            <a:bodyPr wrap="square" lIns="45719" tIns="45719" rIns="45719" bIns="45719" numCol="1" anchor="ctr">
              <a:noAutofit/>
            </a:bodyPr>
            <a:lstStyle/>
            <a:p>
              <a:endParaRPr/>
            </a:p>
          </p:txBody>
        </p:sp>
        <p:sp>
          <p:nvSpPr>
            <p:cNvPr id="2755" name="Shape 2755"/>
            <p:cNvSpPr/>
            <p:nvPr/>
          </p:nvSpPr>
          <p:spPr>
            <a:xfrm>
              <a:off x="217614" y="-1"/>
              <a:ext cx="72899" cy="144017"/>
            </a:xfrm>
            <a:prstGeom prst="ellipse">
              <a:avLst/>
            </a:prstGeom>
            <a:solidFill>
              <a:srgbClr val="0066FF"/>
            </a:solidFill>
            <a:ln w="9525" cap="flat">
              <a:solidFill>
                <a:srgbClr val="000000"/>
              </a:solidFill>
              <a:prstDash val="solid"/>
              <a:round/>
            </a:ln>
            <a:effectLst/>
          </p:spPr>
          <p:txBody>
            <a:bodyPr wrap="square" lIns="45719" tIns="45719" rIns="45719" bIns="45719" numCol="1" anchor="ctr">
              <a:noAutofit/>
            </a:bodyPr>
            <a:lstStyle/>
            <a:p>
              <a:pPr>
                <a:defRPr>
                  <a:latin typeface="Trebuchet MS"/>
                  <a:ea typeface="Trebuchet MS"/>
                  <a:cs typeface="Trebuchet MS"/>
                  <a:sym typeface="Trebuchet MS"/>
                </a:defRPr>
              </a:pPr>
              <a:endParaRPr/>
            </a:p>
          </p:txBody>
        </p:sp>
      </p:grpSp>
      <p:sp>
        <p:nvSpPr>
          <p:cNvPr id="2757" name="Shape 2757"/>
          <p:cNvSpPr/>
          <p:nvPr/>
        </p:nvSpPr>
        <p:spPr>
          <a:xfrm>
            <a:off x="377842" y="5197480"/>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58" name="Shape 2758"/>
          <p:cNvSpPr/>
          <p:nvPr/>
        </p:nvSpPr>
        <p:spPr>
          <a:xfrm>
            <a:off x="2377014" y="5210149"/>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59" name="Shape 2759"/>
          <p:cNvSpPr/>
          <p:nvPr/>
        </p:nvSpPr>
        <p:spPr>
          <a:xfrm>
            <a:off x="2169142" y="5613106"/>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60" name="Shape 2760"/>
          <p:cNvSpPr/>
          <p:nvPr/>
        </p:nvSpPr>
        <p:spPr>
          <a:xfrm>
            <a:off x="518371" y="4814392"/>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61" name="Shape 2761"/>
          <p:cNvSpPr/>
          <p:nvPr/>
        </p:nvSpPr>
        <p:spPr>
          <a:xfrm>
            <a:off x="2568299" y="3593967"/>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62" name="Shape 2762"/>
          <p:cNvSpPr/>
          <p:nvPr/>
        </p:nvSpPr>
        <p:spPr>
          <a:xfrm>
            <a:off x="1106437" y="5721515"/>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17F0"/>
          </a:solidFill>
          <a:ln>
            <a:solidFill>
              <a:srgbClr val="000000"/>
            </a:solidFill>
          </a:ln>
        </p:spPr>
        <p:txBody>
          <a:bodyPr lIns="45719" rIns="45719" anchor="ctr"/>
          <a:lstStyle/>
          <a:p>
            <a:endParaRPr/>
          </a:p>
        </p:txBody>
      </p:sp>
      <p:sp>
        <p:nvSpPr>
          <p:cNvPr id="2763" name="Shape 2763"/>
          <p:cNvSpPr/>
          <p:nvPr/>
        </p:nvSpPr>
        <p:spPr>
          <a:xfrm>
            <a:off x="3141578" y="2802984"/>
            <a:ext cx="2497222"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lvl1pPr>
          </a:lstStyle>
          <a:p>
            <a:r>
              <a:rPr lang="fr-FR" dirty="0" smtClean="0"/>
              <a:t>Niveau </a:t>
            </a:r>
            <a:r>
              <a:rPr dirty="0" smtClean="0"/>
              <a:t>1 </a:t>
            </a:r>
            <a:r>
              <a:rPr dirty="0"/>
              <a:t>« ça va bien »</a:t>
            </a:r>
          </a:p>
        </p:txBody>
      </p:sp>
      <p:sp>
        <p:nvSpPr>
          <p:cNvPr id="2764" name="Shape 2764"/>
          <p:cNvSpPr/>
          <p:nvPr/>
        </p:nvSpPr>
        <p:spPr>
          <a:xfrm>
            <a:off x="3141578" y="3983804"/>
            <a:ext cx="2437955"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lvl1pPr>
          </a:lstStyle>
          <a:p>
            <a:r>
              <a:rPr lang="fr-FR" dirty="0" smtClean="0"/>
              <a:t>Niveau </a:t>
            </a:r>
            <a:r>
              <a:rPr dirty="0" smtClean="0"/>
              <a:t>2 </a:t>
            </a:r>
            <a:r>
              <a:rPr dirty="0"/>
              <a:t>« moyens »</a:t>
            </a:r>
          </a:p>
        </p:txBody>
      </p:sp>
      <p:sp>
        <p:nvSpPr>
          <p:cNvPr id="2765" name="Shape 2765"/>
          <p:cNvSpPr/>
          <p:nvPr/>
        </p:nvSpPr>
        <p:spPr>
          <a:xfrm>
            <a:off x="3141577" y="5164180"/>
            <a:ext cx="2590355" cy="369332"/>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b="1"/>
            </a:lvl1pPr>
          </a:lstStyle>
          <a:p>
            <a:r>
              <a:rPr lang="fr-FR" dirty="0" smtClean="0"/>
              <a:t>Niveau </a:t>
            </a:r>
            <a:r>
              <a:rPr dirty="0" smtClean="0"/>
              <a:t>3 </a:t>
            </a:r>
            <a:r>
              <a:rPr dirty="0"/>
              <a:t>« besoin d’aide »</a:t>
            </a:r>
          </a:p>
        </p:txBody>
      </p:sp>
      <p:grpSp>
        <p:nvGrpSpPr>
          <p:cNvPr id="2776" name="Group 2776"/>
          <p:cNvGrpSpPr/>
          <p:nvPr/>
        </p:nvGrpSpPr>
        <p:grpSpPr>
          <a:xfrm>
            <a:off x="7353110" y="19671"/>
            <a:ext cx="1716460" cy="1138984"/>
            <a:chOff x="0" y="0"/>
            <a:chExt cx="1716458" cy="1138982"/>
          </a:xfrm>
        </p:grpSpPr>
        <p:sp>
          <p:nvSpPr>
            <p:cNvPr id="2766" name="Shape 2766"/>
            <p:cNvSpPr/>
            <p:nvPr/>
          </p:nvSpPr>
          <p:spPr>
            <a:xfrm>
              <a:off x="0" y="-1"/>
              <a:ext cx="1716459" cy="1138984"/>
            </a:xfrm>
            <a:prstGeom prst="rect">
              <a:avLst/>
            </a:prstGeom>
            <a:solidFill>
              <a:srgbClr val="7BD8F5"/>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grpSp>
          <p:nvGrpSpPr>
            <p:cNvPr id="2775" name="Group 2775"/>
            <p:cNvGrpSpPr/>
            <p:nvPr/>
          </p:nvGrpSpPr>
          <p:grpSpPr>
            <a:xfrm>
              <a:off x="241838" y="-1"/>
              <a:ext cx="1194079" cy="1138983"/>
              <a:chOff x="0" y="0"/>
              <a:chExt cx="1194077" cy="1138981"/>
            </a:xfrm>
          </p:grpSpPr>
          <p:sp>
            <p:nvSpPr>
              <p:cNvPr id="2767" name="Shape 2767"/>
              <p:cNvSpPr/>
              <p:nvPr/>
            </p:nvSpPr>
            <p:spPr>
              <a:xfrm rot="5400000">
                <a:off x="36511" y="-36512"/>
                <a:ext cx="53017" cy="126039"/>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68" name="Shape 2768"/>
              <p:cNvSpPr/>
              <p:nvPr/>
            </p:nvSpPr>
            <p:spPr>
              <a:xfrm rot="5400000">
                <a:off x="589883" y="-28992"/>
                <a:ext cx="53017" cy="126039"/>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69" name="Shape 2769"/>
              <p:cNvSpPr/>
              <p:nvPr/>
            </p:nvSpPr>
            <p:spPr>
              <a:xfrm rot="5400000">
                <a:off x="1104551" y="-26272"/>
                <a:ext cx="53017" cy="126039"/>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0" name="Shape 2770"/>
              <p:cNvSpPr/>
              <p:nvPr/>
            </p:nvSpPr>
            <p:spPr>
              <a:xfrm rot="5400000">
                <a:off x="36511" y="1028330"/>
                <a:ext cx="53017" cy="126039"/>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1" name="Shape 2771"/>
              <p:cNvSpPr/>
              <p:nvPr/>
            </p:nvSpPr>
            <p:spPr>
              <a:xfrm rot="5400000">
                <a:off x="589884" y="1037298"/>
                <a:ext cx="53017" cy="126039"/>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2" name="Shape 2772"/>
              <p:cNvSpPr/>
              <p:nvPr/>
            </p:nvSpPr>
            <p:spPr>
              <a:xfrm rot="5400000">
                <a:off x="1104551" y="1049454"/>
                <a:ext cx="53017" cy="126039"/>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3" name="Shape 2773"/>
              <p:cNvSpPr/>
              <p:nvPr/>
            </p:nvSpPr>
            <p:spPr>
              <a:xfrm flipH="1">
                <a:off x="352908" y="0"/>
                <a:ext cx="1" cy="1117858"/>
              </a:xfrm>
              <a:prstGeom prst="line">
                <a:avLst/>
              </a:prstGeom>
              <a:noFill/>
              <a:ln w="254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sp>
            <p:nvSpPr>
              <p:cNvPr id="2774" name="Shape 2774"/>
              <p:cNvSpPr/>
              <p:nvPr/>
            </p:nvSpPr>
            <p:spPr>
              <a:xfrm flipH="1">
                <a:off x="871173" y="7887"/>
                <a:ext cx="1" cy="1117859"/>
              </a:xfrm>
              <a:prstGeom prst="line">
                <a:avLst/>
              </a:prstGeom>
              <a:noFill/>
              <a:ln w="254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grpSp>
      </p:grpSp>
      <p:pic>
        <p:nvPicPr>
          <p:cNvPr id="2777" name="image5.gif" descr="ball8"/>
          <p:cNvPicPr>
            <a:picLocks/>
          </p:cNvPicPr>
          <p:nvPr/>
        </p:nvPicPr>
        <p:blipFill>
          <a:blip r:embed="rId3">
            <a:extLst/>
          </a:blip>
          <a:stretch>
            <a:fillRect/>
          </a:stretch>
        </p:blipFill>
        <p:spPr>
          <a:xfrm>
            <a:off x="167632" y="189153"/>
            <a:ext cx="588538" cy="588537"/>
          </a:xfrm>
          <a:prstGeom prst="rect">
            <a:avLst/>
          </a:prstGeom>
          <a:ln w="12700">
            <a:miter lim="400000"/>
          </a:ln>
        </p:spPr>
      </p:pic>
      <p:sp>
        <p:nvSpPr>
          <p:cNvPr id="2779" name="Shape 2779"/>
          <p:cNvSpPr/>
          <p:nvPr/>
        </p:nvSpPr>
        <p:spPr>
          <a:xfrm>
            <a:off x="1173901" y="3238698"/>
            <a:ext cx="215526"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33CC33"/>
          </a:solidFill>
          <a:ln>
            <a:solidFill>
              <a:srgbClr val="000000"/>
            </a:solidFill>
          </a:ln>
        </p:spPr>
        <p:txBody>
          <a:bodyPr lIns="45719" rIns="45719" anchor="ctr"/>
          <a:lstStyle/>
          <a:p>
            <a:endParaRPr/>
          </a:p>
        </p:txBody>
      </p:sp>
      <p:sp>
        <p:nvSpPr>
          <p:cNvPr id="2780" name="Shape 2780"/>
          <p:cNvSpPr/>
          <p:nvPr/>
        </p:nvSpPr>
        <p:spPr>
          <a:xfrm>
            <a:off x="1766429" y="3238698"/>
            <a:ext cx="215525" cy="2168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00FF"/>
          </a:solidFill>
          <a:ln>
            <a:solidFill>
              <a:srgbClr val="000000"/>
            </a:solidFill>
          </a:ln>
        </p:spPr>
        <p:txBody>
          <a:bodyPr lIns="45719" rIns="45719" anchor="ctr"/>
          <a:lstStyle/>
          <a:p>
            <a:endParaRPr/>
          </a:p>
        </p:txBody>
      </p:sp>
      <p:sp>
        <p:nvSpPr>
          <p:cNvPr id="2781" name="Shape 2781"/>
          <p:cNvSpPr/>
          <p:nvPr/>
        </p:nvSpPr>
        <p:spPr>
          <a:xfrm rot="5400000">
            <a:off x="1514690" y="2168618"/>
            <a:ext cx="45720" cy="516353"/>
          </a:xfrm>
          <a:prstGeom prst="rect">
            <a:avLst/>
          </a:prstGeom>
          <a:solidFill>
            <a:srgbClr val="FFFFFF"/>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2782" name="Shape 2782"/>
          <p:cNvSpPr/>
          <p:nvPr/>
        </p:nvSpPr>
        <p:spPr>
          <a:xfrm rot="5400000">
            <a:off x="1485393" y="5584310"/>
            <a:ext cx="45720" cy="516353"/>
          </a:xfrm>
          <a:prstGeom prst="rect">
            <a:avLst/>
          </a:prstGeom>
          <a:solidFill>
            <a:srgbClr val="FFFFFF"/>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2" name="Shape 112"/>
          <p:cNvSpPr>
            <a:spLocks noGrp="1"/>
          </p:cNvSpPr>
          <p:nvPr>
            <p:ph type="ctrTitle" idx="4294967295"/>
          </p:nvPr>
        </p:nvSpPr>
        <p:spPr>
          <a:xfrm>
            <a:off x="239057" y="1222013"/>
            <a:ext cx="6952559" cy="1158875"/>
          </a:xfrm>
          <a:prstGeom prst="rect">
            <a:avLst/>
          </a:prstGeom>
          <a:solidFill>
            <a:srgbClr val="D9D9D9"/>
          </a:solidFill>
        </p:spPr>
        <p:txBody>
          <a:bodyPr>
            <a:normAutofit fontScale="90000"/>
          </a:bodyPr>
          <a:lstStyle>
            <a:lvl1pPr defTabSz="402336">
              <a:defRPr sz="4224" b="1"/>
            </a:lvl1pPr>
          </a:lstStyle>
          <a:p>
            <a:r>
              <a:rPr lang="fr-FR" sz="3100" dirty="0" smtClean="0"/>
              <a:t>Situations et références tirées du stage PAF </a:t>
            </a:r>
            <a:r>
              <a:rPr lang="fr-FR" dirty="0" smtClean="0"/>
              <a:t/>
            </a:r>
            <a:br>
              <a:rPr lang="fr-FR" dirty="0" smtClean="0"/>
            </a:br>
            <a:r>
              <a:rPr lang="fr-FR" dirty="0" smtClean="0"/>
              <a:t>PLANETE HAND</a:t>
            </a:r>
            <a:endParaRPr dirty="0"/>
          </a:p>
        </p:txBody>
      </p:sp>
      <p:sp>
        <p:nvSpPr>
          <p:cNvPr id="117" name="Shape 117"/>
          <p:cNvSpPr/>
          <p:nvPr/>
        </p:nvSpPr>
        <p:spPr>
          <a:xfrm>
            <a:off x="207526" y="6289872"/>
            <a:ext cx="2465296" cy="597648"/>
          </a:xfrm>
          <a:prstGeom prst="rect">
            <a:avLst/>
          </a:prstGeom>
          <a:solidFill>
            <a:srgbClr val="BFBFBF"/>
          </a:solidFill>
          <a:ln>
            <a:solidFill>
              <a:srgbClr val="7D60A0"/>
            </a:solidFill>
          </a:ln>
          <a:effectLst>
            <a:outerShdw blurRad="38100" dist="23000" dir="5400000" rotWithShape="0">
              <a:srgbClr val="000000">
                <a:alpha val="35000"/>
              </a:srgbClr>
            </a:outerShdw>
          </a:effectLst>
        </p:spPr>
        <p:txBody>
          <a:bodyPr lIns="45719" rIns="45719" anchor="ctr"/>
          <a:lstStyle/>
          <a:p>
            <a:pPr algn="ctr"/>
            <a:endParaRPr/>
          </a:p>
        </p:txBody>
      </p:sp>
      <p:sp>
        <p:nvSpPr>
          <p:cNvPr id="118" name="Shape 118"/>
          <p:cNvSpPr/>
          <p:nvPr/>
        </p:nvSpPr>
        <p:spPr>
          <a:xfrm>
            <a:off x="239057" y="6289872"/>
            <a:ext cx="2465296" cy="53860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r>
              <a:rPr dirty="0" smtClean="0"/>
              <a:t>Jennifer </a:t>
            </a:r>
            <a:r>
              <a:rPr dirty="0"/>
              <a:t>BOUCHEZ</a:t>
            </a:r>
            <a:endParaRPr dirty="0">
              <a:solidFill>
                <a:srgbClr val="FFFFFF"/>
              </a:solidFill>
            </a:endParaRPr>
          </a:p>
          <a:p>
            <a:pPr algn="r">
              <a:defRPr sz="1100"/>
            </a:pPr>
            <a:endParaRPr u="sng" dirty="0">
              <a:solidFill>
                <a:srgbClr val="0000FF"/>
              </a:solidFill>
              <a:uFill>
                <a:solidFill>
                  <a:srgbClr val="0000FF"/>
                </a:solidFill>
              </a:uFill>
              <a:hlinkClick r:id="rId4"/>
            </a:endParaRPr>
          </a:p>
        </p:txBody>
      </p:sp>
      <p:sp>
        <p:nvSpPr>
          <p:cNvPr id="121" name="Shape 121"/>
          <p:cNvSpPr/>
          <p:nvPr/>
        </p:nvSpPr>
        <p:spPr>
          <a:xfrm>
            <a:off x="6484470" y="6260353"/>
            <a:ext cx="2465295" cy="597648"/>
          </a:xfrm>
          <a:prstGeom prst="rect">
            <a:avLst/>
          </a:prstGeom>
          <a:solidFill>
            <a:srgbClr val="BFBFBF"/>
          </a:solidFill>
          <a:ln>
            <a:solidFill>
              <a:srgbClr val="7D60A0"/>
            </a:solidFill>
          </a:ln>
          <a:effectLst>
            <a:outerShdw blurRad="38100" dist="23000" dir="5400000" rotWithShape="0">
              <a:srgbClr val="000000">
                <a:alpha val="35000"/>
              </a:srgbClr>
            </a:outerShdw>
          </a:effectLst>
        </p:spPr>
        <p:txBody>
          <a:bodyPr lIns="45719" rIns="45719" anchor="ctr"/>
          <a:lstStyle/>
          <a:p>
            <a:pPr algn="ctr">
              <a:defRPr sz="1100"/>
            </a:pPr>
            <a:endParaRPr/>
          </a:p>
        </p:txBody>
      </p:sp>
      <p:sp>
        <p:nvSpPr>
          <p:cNvPr id="122" name="Shape 122"/>
          <p:cNvSpPr/>
          <p:nvPr/>
        </p:nvSpPr>
        <p:spPr>
          <a:xfrm>
            <a:off x="6543693" y="6289872"/>
            <a:ext cx="2465295" cy="53860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r>
              <a:rPr lang="fr-FR" dirty="0" smtClean="0"/>
              <a:t>Yoan TOMASZOWER</a:t>
            </a:r>
          </a:p>
          <a:p>
            <a:pPr algn="r">
              <a:defRPr sz="1100"/>
            </a:pPr>
            <a:endParaRPr lang="fr-FR" u="sng" dirty="0" smtClean="0">
              <a:solidFill>
                <a:srgbClr val="0000FF"/>
              </a:solidFill>
              <a:uFill>
                <a:solidFill>
                  <a:srgbClr val="0000FF"/>
                </a:solidFill>
              </a:uFill>
              <a:hlinkClick r:id="rId5"/>
            </a:endParaRPr>
          </a:p>
        </p:txBody>
      </p:sp>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526" y="6359381"/>
            <a:ext cx="491184" cy="491184"/>
          </a:xfrm>
          <a:prstGeom prst="rect">
            <a:avLst/>
          </a:prstGeom>
        </p:spPr>
      </p:pic>
      <p:sp>
        <p:nvSpPr>
          <p:cNvPr id="10" name="Shape 119"/>
          <p:cNvSpPr/>
          <p:nvPr/>
        </p:nvSpPr>
        <p:spPr>
          <a:xfrm>
            <a:off x="3371820" y="6260353"/>
            <a:ext cx="2465296" cy="597648"/>
          </a:xfrm>
          <a:prstGeom prst="rect">
            <a:avLst/>
          </a:prstGeom>
          <a:solidFill>
            <a:srgbClr val="BFBFBF"/>
          </a:solidFill>
          <a:ln>
            <a:solidFill>
              <a:srgbClr val="7D60A0"/>
            </a:solidFill>
          </a:ln>
          <a:effectLst>
            <a:outerShdw blurRad="38100" dist="23000" dir="5400000" rotWithShape="0">
              <a:srgbClr val="000000">
                <a:alpha val="35000"/>
              </a:srgbClr>
            </a:outerShdw>
          </a:effectLst>
        </p:spPr>
        <p:txBody>
          <a:bodyPr lIns="45719" rIns="45719" anchor="ctr"/>
          <a:lstStyle/>
          <a:p>
            <a:pPr algn="r"/>
            <a:r>
              <a:rPr lang="fr-FR" dirty="0" smtClean="0"/>
              <a:t>Pascale JEANNIN</a:t>
            </a:r>
            <a:endParaRPr lang="fr-FR" dirty="0">
              <a:solidFill>
                <a:srgbClr val="FFFFFF"/>
              </a:solidFill>
            </a:endParaRPr>
          </a:p>
        </p:txBody>
      </p:sp>
      <p:pic>
        <p:nvPicPr>
          <p:cNvPr id="11" name="Image 10"/>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20199" r="23089"/>
          <a:stretch/>
        </p:blipFill>
        <p:spPr>
          <a:xfrm>
            <a:off x="3405799" y="6212399"/>
            <a:ext cx="468089" cy="645602"/>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3673" y="6260353"/>
            <a:ext cx="488885" cy="584243"/>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069" y="156693"/>
            <a:ext cx="1018822" cy="740960"/>
          </a:xfrm>
          <a:prstGeom prst="rect">
            <a:avLst/>
          </a:prstGeom>
        </p:spPr>
      </p:pic>
    </p:spTree>
    <p:extLst>
      <p:ext uri="{BB962C8B-B14F-4D97-AF65-F5344CB8AC3E}">
        <p14:creationId xmlns:p14="http://schemas.microsoft.com/office/powerpoint/2010/main" val="10896046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1732" name="Shape 1732"/>
          <p:cNvSpPr>
            <a:spLocks noGrp="1"/>
          </p:cNvSpPr>
          <p:nvPr>
            <p:ph type="title"/>
          </p:nvPr>
        </p:nvSpPr>
        <p:spPr>
          <a:xfrm>
            <a:off x="457200" y="57135"/>
            <a:ext cx="8229600" cy="1143001"/>
          </a:xfrm>
          <a:prstGeom prst="rect">
            <a:avLst/>
          </a:prstGeom>
        </p:spPr>
        <p:txBody>
          <a:bodyPr/>
          <a:lstStyle/>
          <a:p>
            <a:r>
              <a:rPr dirty="0">
                <a:solidFill>
                  <a:schemeClr val="tx1"/>
                </a:solidFill>
              </a:rPr>
              <a:t>TOUS ARBITRES</a:t>
            </a:r>
          </a:p>
        </p:txBody>
      </p:sp>
      <p:grpSp>
        <p:nvGrpSpPr>
          <p:cNvPr id="1735" name="Group 1735"/>
          <p:cNvGrpSpPr/>
          <p:nvPr/>
        </p:nvGrpSpPr>
        <p:grpSpPr>
          <a:xfrm>
            <a:off x="2836821" y="1173449"/>
            <a:ext cx="3418429" cy="813958"/>
            <a:chOff x="0" y="0"/>
            <a:chExt cx="3418428" cy="813957"/>
          </a:xfrm>
        </p:grpSpPr>
        <p:sp>
          <p:nvSpPr>
            <p:cNvPr id="1733" name="Shape 1733"/>
            <p:cNvSpPr/>
            <p:nvPr/>
          </p:nvSpPr>
          <p:spPr>
            <a:xfrm>
              <a:off x="0" y="0"/>
              <a:ext cx="3418429" cy="813958"/>
            </a:xfrm>
            <a:prstGeom prst="roundRect">
              <a:avLst>
                <a:gd name="adj" fmla="val 16667"/>
              </a:avLst>
            </a:prstGeom>
            <a:solidFill>
              <a:srgbClr val="FFFF00"/>
            </a:solidFill>
            <a:ln w="9525" cap="flat">
              <a:solidFill>
                <a:srgbClr val="BE4B48"/>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34" name="Shape 1734"/>
            <p:cNvSpPr/>
            <p:nvPr/>
          </p:nvSpPr>
          <p:spPr>
            <a:xfrm>
              <a:off x="39733" y="221558"/>
              <a:ext cx="333896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Pas de jeu possible sans arbitres </a:t>
              </a:r>
            </a:p>
          </p:txBody>
        </p:sp>
      </p:grpSp>
      <p:grpSp>
        <p:nvGrpSpPr>
          <p:cNvPr id="1738" name="Group 1738"/>
          <p:cNvGrpSpPr/>
          <p:nvPr/>
        </p:nvGrpSpPr>
        <p:grpSpPr>
          <a:xfrm>
            <a:off x="209606" y="1987408"/>
            <a:ext cx="3512296" cy="1471558"/>
            <a:chOff x="0" y="-112954"/>
            <a:chExt cx="3512295" cy="1200325"/>
          </a:xfrm>
        </p:grpSpPr>
        <p:sp>
          <p:nvSpPr>
            <p:cNvPr id="1736" name="Shape 1736"/>
            <p:cNvSpPr/>
            <p:nvPr/>
          </p:nvSpPr>
          <p:spPr>
            <a:xfrm>
              <a:off x="0" y="0"/>
              <a:ext cx="3512295" cy="974417"/>
            </a:xfrm>
            <a:prstGeom prst="roundRect">
              <a:avLst>
                <a:gd name="adj" fmla="val 16667"/>
              </a:avLst>
            </a:prstGeom>
            <a:solidFill>
              <a:srgbClr val="0CF8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737" name="Shape 1737"/>
            <p:cNvSpPr/>
            <p:nvPr/>
          </p:nvSpPr>
          <p:spPr>
            <a:xfrm>
              <a:off x="47566" y="-112954"/>
              <a:ext cx="3417162" cy="12003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rPr dirty="0"/>
                <a:t>Au départ peu de règles pour jouer, puis évolution en fonction des progrès et besoins dans le </a:t>
              </a:r>
              <a:r>
                <a:rPr dirty="0" smtClean="0"/>
                <a:t>jeu</a:t>
              </a:r>
              <a:endParaRPr lang="fr-FR" dirty="0" smtClean="0"/>
            </a:p>
            <a:p>
              <a:r>
                <a:rPr lang="fr-FR" dirty="0" smtClean="0"/>
                <a:t>=&gt; Pouvoirs des joueurs</a:t>
              </a:r>
              <a:endParaRPr dirty="0"/>
            </a:p>
          </p:txBody>
        </p:sp>
      </p:grpSp>
      <p:grpSp>
        <p:nvGrpSpPr>
          <p:cNvPr id="1741" name="Group 1741"/>
          <p:cNvGrpSpPr/>
          <p:nvPr/>
        </p:nvGrpSpPr>
        <p:grpSpPr>
          <a:xfrm>
            <a:off x="4017812" y="2204864"/>
            <a:ext cx="1949753" cy="974418"/>
            <a:chOff x="0" y="0"/>
            <a:chExt cx="1949751" cy="974416"/>
          </a:xfrm>
        </p:grpSpPr>
        <p:sp>
          <p:nvSpPr>
            <p:cNvPr id="1739" name="Shape 1739"/>
            <p:cNvSpPr/>
            <p:nvPr/>
          </p:nvSpPr>
          <p:spPr>
            <a:xfrm>
              <a:off x="0" y="0"/>
              <a:ext cx="1949752" cy="974417"/>
            </a:xfrm>
            <a:prstGeom prst="roundRect">
              <a:avLst>
                <a:gd name="adj" fmla="val 16667"/>
              </a:avLst>
            </a:prstGeom>
            <a:solidFill>
              <a:srgbClr val="FF60F8"/>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40" name="Shape 1740"/>
            <p:cNvSpPr/>
            <p:nvPr/>
          </p:nvSpPr>
          <p:spPr>
            <a:xfrm>
              <a:off x="47566" y="301788"/>
              <a:ext cx="185461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rPr dirty="0" smtClean="0"/>
                <a:t>Zone</a:t>
              </a:r>
              <a:r>
                <a:rPr lang="fr-FR" dirty="0" smtClean="0"/>
                <a:t> à survoler</a:t>
              </a:r>
              <a:endParaRPr dirty="0"/>
            </a:p>
          </p:txBody>
        </p:sp>
      </p:grpSp>
      <p:grpSp>
        <p:nvGrpSpPr>
          <p:cNvPr id="1744" name="Group 1744"/>
          <p:cNvGrpSpPr/>
          <p:nvPr/>
        </p:nvGrpSpPr>
        <p:grpSpPr>
          <a:xfrm>
            <a:off x="6255248" y="2204864"/>
            <a:ext cx="1949753" cy="974418"/>
            <a:chOff x="0" y="0"/>
            <a:chExt cx="1949751" cy="974416"/>
          </a:xfrm>
        </p:grpSpPr>
        <p:sp>
          <p:nvSpPr>
            <p:cNvPr id="1742" name="Shape 1742"/>
            <p:cNvSpPr/>
            <p:nvPr/>
          </p:nvSpPr>
          <p:spPr>
            <a:xfrm>
              <a:off x="0" y="0"/>
              <a:ext cx="1949752" cy="974417"/>
            </a:xfrm>
            <a:prstGeom prst="roundRect">
              <a:avLst>
                <a:gd name="adj" fmla="val 16667"/>
              </a:avLst>
            </a:prstGeom>
            <a:solidFill>
              <a:srgbClr val="FF60F8"/>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43" name="Shape 1743"/>
            <p:cNvSpPr/>
            <p:nvPr/>
          </p:nvSpPr>
          <p:spPr>
            <a:xfrm>
              <a:off x="47566" y="301788"/>
              <a:ext cx="185461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rPr dirty="0"/>
                <a:t>Absence contact</a:t>
              </a:r>
            </a:p>
          </p:txBody>
        </p:sp>
      </p:grpSp>
      <p:grpSp>
        <p:nvGrpSpPr>
          <p:cNvPr id="1747" name="Group 1747"/>
          <p:cNvGrpSpPr/>
          <p:nvPr/>
        </p:nvGrpSpPr>
        <p:grpSpPr>
          <a:xfrm>
            <a:off x="2836821" y="3563468"/>
            <a:ext cx="3418429" cy="813958"/>
            <a:chOff x="0" y="0"/>
            <a:chExt cx="3418428" cy="813957"/>
          </a:xfrm>
          <a:solidFill>
            <a:srgbClr val="FFFF00"/>
          </a:solidFill>
        </p:grpSpPr>
        <p:sp>
          <p:nvSpPr>
            <p:cNvPr id="1745" name="Shape 1745"/>
            <p:cNvSpPr/>
            <p:nvPr/>
          </p:nvSpPr>
          <p:spPr>
            <a:xfrm>
              <a:off x="0" y="0"/>
              <a:ext cx="3418429" cy="813958"/>
            </a:xfrm>
            <a:prstGeom prst="roundRect">
              <a:avLst>
                <a:gd name="adj" fmla="val 16667"/>
              </a:avLst>
            </a:prstGeom>
            <a:grpFill/>
            <a:ln w="9525" cap="flat">
              <a:solidFill>
                <a:srgbClr val="BE4B48"/>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46" name="Shape 1746"/>
            <p:cNvSpPr/>
            <p:nvPr/>
          </p:nvSpPr>
          <p:spPr>
            <a:xfrm>
              <a:off x="39733" y="81858"/>
              <a:ext cx="3338962" cy="650241"/>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rPr dirty="0"/>
                <a:t>Les tâches d’arbitrage sont partagées par deux sur le terrain</a:t>
              </a:r>
            </a:p>
          </p:txBody>
        </p:sp>
      </p:grpSp>
      <p:grpSp>
        <p:nvGrpSpPr>
          <p:cNvPr id="1752" name="Group 1752"/>
          <p:cNvGrpSpPr/>
          <p:nvPr/>
        </p:nvGrpSpPr>
        <p:grpSpPr>
          <a:xfrm>
            <a:off x="1342277" y="4521880"/>
            <a:ext cx="2791810" cy="1470010"/>
            <a:chOff x="0" y="102476"/>
            <a:chExt cx="2791808" cy="1470009"/>
          </a:xfrm>
        </p:grpSpPr>
        <p:grpSp>
          <p:nvGrpSpPr>
            <p:cNvPr id="1750" name="Group 1750"/>
            <p:cNvGrpSpPr/>
            <p:nvPr/>
          </p:nvGrpSpPr>
          <p:grpSpPr>
            <a:xfrm>
              <a:off x="0" y="356906"/>
              <a:ext cx="2379622" cy="1215579"/>
              <a:chOff x="0" y="0"/>
              <a:chExt cx="2379621" cy="1215578"/>
            </a:xfrm>
          </p:grpSpPr>
          <p:sp>
            <p:nvSpPr>
              <p:cNvPr id="1748" name="Shape 1748"/>
              <p:cNvSpPr/>
              <p:nvPr/>
            </p:nvSpPr>
            <p:spPr>
              <a:xfrm>
                <a:off x="0" y="0"/>
                <a:ext cx="2379622" cy="1215579"/>
              </a:xfrm>
              <a:prstGeom prst="roundRect">
                <a:avLst>
                  <a:gd name="adj" fmla="val 16667"/>
                </a:avLst>
              </a:prstGeom>
              <a:solidFill>
                <a:srgbClr val="0CF8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49" name="Shape 1749"/>
              <p:cNvSpPr/>
              <p:nvPr/>
            </p:nvSpPr>
            <p:spPr>
              <a:xfrm>
                <a:off x="59339" y="3269"/>
                <a:ext cx="2260944"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L’un s’occupe des buts, des  réengagements et de la gestion du contact</a:t>
                </a:r>
              </a:p>
            </p:txBody>
          </p:sp>
        </p:grpSp>
        <p:sp>
          <p:nvSpPr>
            <p:cNvPr id="1751" name="Shape 1751"/>
            <p:cNvSpPr/>
            <p:nvPr/>
          </p:nvSpPr>
          <p:spPr>
            <a:xfrm rot="2489996">
              <a:off x="2446576" y="102476"/>
              <a:ext cx="345232" cy="3328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FFFF00"/>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grpSp>
      <p:grpSp>
        <p:nvGrpSpPr>
          <p:cNvPr id="1757" name="Group 1757"/>
          <p:cNvGrpSpPr/>
          <p:nvPr/>
        </p:nvGrpSpPr>
        <p:grpSpPr>
          <a:xfrm>
            <a:off x="4852335" y="4419405"/>
            <a:ext cx="2643115" cy="1572484"/>
            <a:chOff x="0" y="0"/>
            <a:chExt cx="2643114" cy="1572483"/>
          </a:xfrm>
        </p:grpSpPr>
        <p:grpSp>
          <p:nvGrpSpPr>
            <p:cNvPr id="1755" name="Group 1755"/>
            <p:cNvGrpSpPr/>
            <p:nvPr/>
          </p:nvGrpSpPr>
          <p:grpSpPr>
            <a:xfrm>
              <a:off x="461755" y="356905"/>
              <a:ext cx="2181360" cy="1215579"/>
              <a:chOff x="0" y="0"/>
              <a:chExt cx="2181358" cy="1215578"/>
            </a:xfrm>
          </p:grpSpPr>
          <p:sp>
            <p:nvSpPr>
              <p:cNvPr id="1753" name="Shape 1753"/>
              <p:cNvSpPr/>
              <p:nvPr/>
            </p:nvSpPr>
            <p:spPr>
              <a:xfrm>
                <a:off x="0" y="0"/>
                <a:ext cx="2181359" cy="1215579"/>
              </a:xfrm>
              <a:prstGeom prst="roundRect">
                <a:avLst>
                  <a:gd name="adj" fmla="val 16667"/>
                </a:avLst>
              </a:prstGeom>
              <a:solidFill>
                <a:srgbClr val="0CF8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54" name="Shape 1754"/>
              <p:cNvSpPr/>
              <p:nvPr/>
            </p:nvSpPr>
            <p:spPr>
              <a:xfrm>
                <a:off x="59340" y="3269"/>
                <a:ext cx="2062679"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rPr dirty="0"/>
                  <a:t>L’autre signale les fautes commises en fonction des règles vues ensemble</a:t>
                </a:r>
              </a:p>
            </p:txBody>
          </p:sp>
        </p:grpSp>
        <p:sp>
          <p:nvSpPr>
            <p:cNvPr id="1756" name="Shape 1756"/>
            <p:cNvSpPr/>
            <p:nvPr/>
          </p:nvSpPr>
          <p:spPr>
            <a:xfrm rot="19902746">
              <a:off x="58262" y="61925"/>
              <a:ext cx="345231" cy="3328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FFFF00"/>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grpSp>
      <p:sp>
        <p:nvSpPr>
          <p:cNvPr id="1758" name="Shape 1758"/>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pic>
        <p:nvPicPr>
          <p:cNvPr id="30" name="Imag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565" y="107340"/>
            <a:ext cx="1260873" cy="1260873"/>
          </a:xfrm>
          <a:prstGeom prst="rect">
            <a:avLst/>
          </a:prstGeom>
        </p:spPr>
      </p:pic>
    </p:spTree>
    <p:extLst>
      <p:ext uri="{BB962C8B-B14F-4D97-AF65-F5344CB8AC3E}">
        <p14:creationId xmlns:p14="http://schemas.microsoft.com/office/powerpoint/2010/main" val="37241657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08" name="Shape 1708"/>
          <p:cNvSpPr>
            <a:spLocks noGrp="1"/>
          </p:cNvSpPr>
          <p:nvPr>
            <p:ph type="title"/>
          </p:nvPr>
        </p:nvSpPr>
        <p:spPr>
          <a:xfrm>
            <a:off x="457200" y="132944"/>
            <a:ext cx="8229600" cy="1143001"/>
          </a:xfrm>
          <a:prstGeom prst="rect">
            <a:avLst/>
          </a:prstGeom>
        </p:spPr>
        <p:txBody>
          <a:bodyPr/>
          <a:lstStyle/>
          <a:p>
            <a:r>
              <a:rPr dirty="0">
                <a:solidFill>
                  <a:srgbClr val="FFFFFF"/>
                </a:solidFill>
              </a:rPr>
              <a:t>TOUS OBSERVATEURS</a:t>
            </a:r>
          </a:p>
        </p:txBody>
      </p:sp>
      <p:grpSp>
        <p:nvGrpSpPr>
          <p:cNvPr id="1711" name="Group 1711"/>
          <p:cNvGrpSpPr/>
          <p:nvPr/>
        </p:nvGrpSpPr>
        <p:grpSpPr>
          <a:xfrm>
            <a:off x="2836821" y="1173449"/>
            <a:ext cx="3418429" cy="813958"/>
            <a:chOff x="0" y="0"/>
            <a:chExt cx="3418428" cy="813957"/>
          </a:xfrm>
        </p:grpSpPr>
        <p:sp>
          <p:nvSpPr>
            <p:cNvPr id="1709" name="Shape 1709"/>
            <p:cNvSpPr/>
            <p:nvPr/>
          </p:nvSpPr>
          <p:spPr>
            <a:xfrm>
              <a:off x="0" y="0"/>
              <a:ext cx="3418429" cy="813958"/>
            </a:xfrm>
            <a:prstGeom prst="roundRect">
              <a:avLst>
                <a:gd name="adj" fmla="val 16667"/>
              </a:avLst>
            </a:prstGeom>
            <a:solidFill>
              <a:srgbClr val="21FF0C"/>
            </a:solidFill>
            <a:ln w="9525" cap="flat">
              <a:solidFill>
                <a:srgbClr val="BE4B48"/>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710" name="Shape 1710"/>
            <p:cNvSpPr/>
            <p:nvPr/>
          </p:nvSpPr>
          <p:spPr>
            <a:xfrm>
              <a:off x="39733" y="81858"/>
              <a:ext cx="3338962"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Observation: importante lors du temps « non moteur »</a:t>
              </a:r>
            </a:p>
          </p:txBody>
        </p:sp>
      </p:grpSp>
      <p:grpSp>
        <p:nvGrpSpPr>
          <p:cNvPr id="1714" name="Group 1714"/>
          <p:cNvGrpSpPr/>
          <p:nvPr/>
        </p:nvGrpSpPr>
        <p:grpSpPr>
          <a:xfrm>
            <a:off x="420202" y="2156161"/>
            <a:ext cx="3301697" cy="1209041"/>
            <a:chOff x="0" y="0"/>
            <a:chExt cx="3301696" cy="1209039"/>
          </a:xfrm>
        </p:grpSpPr>
        <p:sp>
          <p:nvSpPr>
            <p:cNvPr id="1712" name="Shape 1712"/>
            <p:cNvSpPr/>
            <p:nvPr/>
          </p:nvSpPr>
          <p:spPr>
            <a:xfrm>
              <a:off x="0" y="48703"/>
              <a:ext cx="3301697" cy="1111634"/>
            </a:xfrm>
            <a:prstGeom prst="roundRect">
              <a:avLst>
                <a:gd name="adj" fmla="val 16667"/>
              </a:avLst>
            </a:prstGeom>
            <a:solidFill>
              <a:srgbClr val="0CF8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713" name="Shape 1713"/>
            <p:cNvSpPr/>
            <p:nvPr/>
          </p:nvSpPr>
          <p:spPr>
            <a:xfrm>
              <a:off x="54264" y="0"/>
              <a:ext cx="3193169"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Permet de comprendre ce qu’il y a à apprendre car verbalisation des actions motrices clés à réaliser</a:t>
              </a:r>
            </a:p>
          </p:txBody>
        </p:sp>
      </p:grpSp>
      <p:grpSp>
        <p:nvGrpSpPr>
          <p:cNvPr id="1717" name="Group 1717"/>
          <p:cNvGrpSpPr/>
          <p:nvPr/>
        </p:nvGrpSpPr>
        <p:grpSpPr>
          <a:xfrm>
            <a:off x="5239777" y="2252582"/>
            <a:ext cx="3301698" cy="974418"/>
            <a:chOff x="0" y="0"/>
            <a:chExt cx="3301696" cy="974416"/>
          </a:xfrm>
        </p:grpSpPr>
        <p:sp>
          <p:nvSpPr>
            <p:cNvPr id="1715" name="Shape 1715"/>
            <p:cNvSpPr/>
            <p:nvPr/>
          </p:nvSpPr>
          <p:spPr>
            <a:xfrm>
              <a:off x="0" y="0"/>
              <a:ext cx="3301697" cy="974417"/>
            </a:xfrm>
            <a:prstGeom prst="roundRect">
              <a:avLst>
                <a:gd name="adj" fmla="val 16667"/>
              </a:avLst>
            </a:prstGeom>
            <a:solidFill>
              <a:srgbClr val="FF60F8"/>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716" name="Shape 1716"/>
            <p:cNvSpPr/>
            <p:nvPr/>
          </p:nvSpPr>
          <p:spPr>
            <a:xfrm>
              <a:off x="47567" y="301788"/>
              <a:ext cx="3206563"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Visualisation de ce qu’il faut faire</a:t>
              </a:r>
            </a:p>
          </p:txBody>
        </p:sp>
      </p:grpSp>
      <p:grpSp>
        <p:nvGrpSpPr>
          <p:cNvPr id="1720" name="Group 1720"/>
          <p:cNvGrpSpPr/>
          <p:nvPr/>
        </p:nvGrpSpPr>
        <p:grpSpPr>
          <a:xfrm>
            <a:off x="457200" y="3966910"/>
            <a:ext cx="3301697" cy="974418"/>
            <a:chOff x="0" y="0"/>
            <a:chExt cx="3301696" cy="974416"/>
          </a:xfrm>
        </p:grpSpPr>
        <p:sp>
          <p:nvSpPr>
            <p:cNvPr id="1718" name="Shape 1718"/>
            <p:cNvSpPr/>
            <p:nvPr/>
          </p:nvSpPr>
          <p:spPr>
            <a:xfrm>
              <a:off x="0" y="0"/>
              <a:ext cx="3301697" cy="974417"/>
            </a:xfrm>
            <a:prstGeom prst="roundRect">
              <a:avLst>
                <a:gd name="adj" fmla="val 16667"/>
              </a:avLst>
            </a:prstGeom>
            <a:solidFill>
              <a:srgbClr val="FFFF00"/>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1719" name="Shape 1719"/>
            <p:cNvSpPr/>
            <p:nvPr/>
          </p:nvSpPr>
          <p:spPr>
            <a:xfrm>
              <a:off x="47567" y="162088"/>
              <a:ext cx="3206563"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Permet d’aider ses partenaires pour les faire progresser</a:t>
              </a:r>
            </a:p>
          </p:txBody>
        </p:sp>
      </p:grpSp>
      <p:grpSp>
        <p:nvGrpSpPr>
          <p:cNvPr id="1723" name="Group 1723"/>
          <p:cNvGrpSpPr/>
          <p:nvPr/>
        </p:nvGrpSpPr>
        <p:grpSpPr>
          <a:xfrm>
            <a:off x="5239777" y="3966910"/>
            <a:ext cx="3301698" cy="974418"/>
            <a:chOff x="0" y="0"/>
            <a:chExt cx="3301696" cy="974416"/>
          </a:xfrm>
        </p:grpSpPr>
        <p:sp>
          <p:nvSpPr>
            <p:cNvPr id="1721" name="Shape 1721"/>
            <p:cNvSpPr/>
            <p:nvPr/>
          </p:nvSpPr>
          <p:spPr>
            <a:xfrm>
              <a:off x="0" y="0"/>
              <a:ext cx="3301697" cy="974417"/>
            </a:xfrm>
            <a:prstGeom prst="roundRect">
              <a:avLst>
                <a:gd name="adj" fmla="val 16667"/>
              </a:avLst>
            </a:prstGeom>
            <a:solidFill>
              <a:srgbClr val="FF8208"/>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1722" name="Shape 1722"/>
            <p:cNvSpPr/>
            <p:nvPr/>
          </p:nvSpPr>
          <p:spPr>
            <a:xfrm>
              <a:off x="47567" y="22388"/>
              <a:ext cx="3206563" cy="929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On retrouve des critères  d’observation pour chaque mode de jeu énoncé</a:t>
              </a:r>
            </a:p>
          </p:txBody>
        </p:sp>
      </p:grpSp>
      <p:sp>
        <p:nvSpPr>
          <p:cNvPr id="1724" name="Shape 1724"/>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pic>
        <p:nvPicPr>
          <p:cNvPr id="4" name="Imag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0748" y="221351"/>
            <a:ext cx="1358536" cy="1358536"/>
          </a:xfrm>
          <a:prstGeom prst="rect">
            <a:avLst/>
          </a:prstGeom>
        </p:spPr>
      </p:pic>
    </p:spTree>
    <p:extLst>
      <p:ext uri="{BB962C8B-B14F-4D97-AF65-F5344CB8AC3E}">
        <p14:creationId xmlns:p14="http://schemas.microsoft.com/office/powerpoint/2010/main" val="12369196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Shape 1059"/>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grpSp>
        <p:nvGrpSpPr>
          <p:cNvPr id="12" name="Grouper 11"/>
          <p:cNvGrpSpPr/>
          <p:nvPr/>
        </p:nvGrpSpPr>
        <p:grpSpPr>
          <a:xfrm>
            <a:off x="4749458" y="685636"/>
            <a:ext cx="3937342" cy="5486725"/>
            <a:chOff x="6179530" y="3717682"/>
            <a:chExt cx="2289970" cy="2289969"/>
          </a:xfrm>
          <a:solidFill>
            <a:srgbClr val="000000"/>
          </a:solidFill>
        </p:grpSpPr>
        <p:sp>
          <p:nvSpPr>
            <p:cNvPr id="13" name="Shape 1045"/>
            <p:cNvSpPr/>
            <p:nvPr/>
          </p:nvSpPr>
          <p:spPr>
            <a:xfrm>
              <a:off x="6179530" y="3717682"/>
              <a:ext cx="2289970" cy="2289969"/>
            </a:xfrm>
            <a:prstGeom prst="roundRect">
              <a:avLst>
                <a:gd name="adj" fmla="val 7500"/>
              </a:avLst>
            </a:prstGeom>
            <a:grpFill/>
            <a:ln w="12700">
              <a:miter lim="400000"/>
            </a:ln>
            <a:effectLst>
              <a:outerShdw blurRad="38100" dist="23000" dir="5400000" rotWithShape="0">
                <a:srgbClr val="000000">
                  <a:alpha val="35000"/>
                </a:srgbClr>
              </a:outerShdw>
            </a:effectLst>
          </p:spPr>
          <p:txBody>
            <a:bodyPr lIns="45719" rIns="45719" anchor="ctr"/>
            <a:lstStyle/>
            <a:p>
              <a:pPr algn="ctr" defTabSz="914400">
                <a:defRPr sz="3024"/>
              </a:pPr>
              <a:endParaRPr>
                <a:solidFill>
                  <a:schemeClr val="bg1"/>
                </a:solidFill>
              </a:endParaRPr>
            </a:p>
          </p:txBody>
        </p:sp>
        <p:sp>
          <p:nvSpPr>
            <p:cNvPr id="14" name="Shape 1046"/>
            <p:cNvSpPr/>
            <p:nvPr/>
          </p:nvSpPr>
          <p:spPr>
            <a:xfrm>
              <a:off x="6229782" y="3759351"/>
              <a:ext cx="2189466" cy="2118033"/>
            </a:xfrm>
            <a:prstGeom prst="rect">
              <a:avLst/>
            </a:prstGeom>
            <a:grpFill/>
            <a:ln w="12700">
              <a:miter lim="400000"/>
            </a:ln>
            <a:extLst>
              <a:ext uri="{C572A759-6A51-4108-AA02-DFA0A04FC94B}">
                <ma14:wrappingTextBoxFlag xmlns:ma14="http://schemas.microsoft.com/office/mac/drawingml/2011/main" val="1"/>
              </a:ext>
            </a:extLst>
          </p:spPr>
          <p:txBody>
            <a:bodyPr lIns="45719" rIns="45719" anchor="t"/>
            <a:lstStyle>
              <a:lvl1pPr algn="ctr" defTabSz="914400">
                <a:defRPr sz="3024"/>
              </a:lvl1pPr>
            </a:lstStyle>
            <a:p>
              <a:r>
                <a:rPr lang="de-DE" sz="1400" b="1" dirty="0" smtClean="0">
                  <a:solidFill>
                    <a:schemeClr val="bg1"/>
                  </a:solidFill>
                </a:rPr>
                <a:t>TOUS OBSERVATEURS/COACHS:</a:t>
              </a:r>
            </a:p>
            <a:p>
              <a:pPr algn="l"/>
              <a:endParaRPr lang="fr-FR" sz="1400" dirty="0">
                <a:solidFill>
                  <a:schemeClr val="bg1"/>
                </a:solidFill>
              </a:endParaRPr>
            </a:p>
            <a:p>
              <a:pPr algn="l"/>
              <a:r>
                <a:rPr lang="fr-FR" sz="1400" b="1" dirty="0" smtClean="0">
                  <a:solidFill>
                    <a:schemeClr val="bg1"/>
                  </a:solidFill>
                </a:rPr>
                <a:t>Etape 1:</a:t>
              </a:r>
            </a:p>
            <a:p>
              <a:pPr algn="l"/>
              <a:r>
                <a:rPr lang="fr-FR" sz="1400" dirty="0" smtClean="0">
                  <a:solidFill>
                    <a:schemeClr val="bg1"/>
                  </a:solidFill>
                </a:rPr>
                <a:t>-Recueil données peu fiables</a:t>
              </a:r>
              <a:endParaRPr lang="fr-FR" sz="1400" dirty="0">
                <a:solidFill>
                  <a:schemeClr val="bg1"/>
                </a:solidFill>
              </a:endParaRPr>
            </a:p>
            <a:p>
              <a:pPr algn="l"/>
              <a:r>
                <a:rPr lang="fr-FR" sz="1400" dirty="0" smtClean="0">
                  <a:solidFill>
                    <a:schemeClr val="bg1"/>
                  </a:solidFill>
                </a:rPr>
                <a:t>-Difficulté à observer un partenaire ou un principe de jeu</a:t>
              </a:r>
            </a:p>
            <a:p>
              <a:pPr algn="l"/>
              <a:r>
                <a:rPr lang="fr-FR" sz="1400" dirty="0" smtClean="0">
                  <a:solidFill>
                    <a:schemeClr val="bg1"/>
                  </a:solidFill>
                </a:rPr>
                <a:t>-aucune analyse suite à l’observation</a:t>
              </a:r>
            </a:p>
            <a:p>
              <a:pPr algn="l"/>
              <a:r>
                <a:rPr lang="fr-FR" sz="1400" dirty="0" smtClean="0">
                  <a:solidFill>
                    <a:schemeClr val="bg1"/>
                  </a:solidFill>
                </a:rPr>
                <a:t>-Manipulation du numérique pose problème</a:t>
              </a:r>
            </a:p>
            <a:p>
              <a:pPr algn="l"/>
              <a:endParaRPr lang="fr-FR" sz="1400" dirty="0" smtClean="0">
                <a:solidFill>
                  <a:schemeClr val="bg1"/>
                </a:solidFill>
              </a:endParaRPr>
            </a:p>
            <a:p>
              <a:pPr algn="l"/>
              <a:r>
                <a:rPr lang="fr-FR" sz="1400" b="1" dirty="0" smtClean="0">
                  <a:solidFill>
                    <a:schemeClr val="bg1"/>
                  </a:solidFill>
                </a:rPr>
                <a:t>Etape 2:</a:t>
              </a:r>
            </a:p>
            <a:p>
              <a:pPr algn="l"/>
              <a:r>
                <a:rPr lang="fr-FR" sz="1400" dirty="0" smtClean="0">
                  <a:solidFill>
                    <a:schemeClr val="bg1"/>
                  </a:solidFill>
                </a:rPr>
                <a:t>-recueil données globales et fiables </a:t>
              </a:r>
              <a:endParaRPr lang="fr-FR" sz="1400" dirty="0">
                <a:solidFill>
                  <a:schemeClr val="bg1"/>
                </a:solidFill>
              </a:endParaRPr>
            </a:p>
            <a:p>
              <a:pPr algn="l"/>
              <a:r>
                <a:rPr lang="fr-FR" sz="1400" dirty="0" smtClean="0">
                  <a:solidFill>
                    <a:schemeClr val="bg1"/>
                  </a:solidFill>
                </a:rPr>
                <a:t>-observation centrée sur principales informations</a:t>
              </a:r>
            </a:p>
            <a:p>
              <a:pPr algn="l"/>
              <a:r>
                <a:rPr lang="fr-FR" sz="1400" dirty="0" smtClean="0">
                  <a:solidFill>
                    <a:schemeClr val="bg1"/>
                  </a:solidFill>
                </a:rPr>
                <a:t>-Retour factuel mais peu de compréhension et d’analyse</a:t>
              </a:r>
            </a:p>
            <a:p>
              <a:pPr algn="l"/>
              <a:r>
                <a:rPr lang="fr-FR" sz="1400" dirty="0" smtClean="0">
                  <a:solidFill>
                    <a:schemeClr val="bg1"/>
                  </a:solidFill>
                </a:rPr>
                <a:t>-Outil numérique maitrisé</a:t>
              </a:r>
            </a:p>
            <a:p>
              <a:pPr algn="l"/>
              <a:endParaRPr lang="fr-FR" sz="1400" dirty="0" smtClean="0">
                <a:solidFill>
                  <a:schemeClr val="bg1"/>
                </a:solidFill>
              </a:endParaRPr>
            </a:p>
            <a:p>
              <a:pPr algn="l"/>
              <a:r>
                <a:rPr lang="fr-FR" sz="1400" b="1" dirty="0" smtClean="0">
                  <a:solidFill>
                    <a:schemeClr val="bg1"/>
                  </a:solidFill>
                </a:rPr>
                <a:t>Etape 3:</a:t>
              </a:r>
            </a:p>
            <a:p>
              <a:pPr algn="l"/>
              <a:r>
                <a:rPr lang="fr-FR" sz="1400" dirty="0" smtClean="0">
                  <a:solidFill>
                    <a:schemeClr val="bg1"/>
                  </a:solidFill>
                </a:rPr>
                <a:t>-Recueil données différenciées</a:t>
              </a:r>
            </a:p>
            <a:p>
              <a:pPr algn="l"/>
              <a:r>
                <a:rPr lang="fr-FR" sz="1400" dirty="0" smtClean="0">
                  <a:solidFill>
                    <a:schemeClr val="bg1"/>
                  </a:solidFill>
                </a:rPr>
                <a:t>-Exploite et interprète les résultats pour aider les joueurs observés</a:t>
              </a:r>
            </a:p>
            <a:p>
              <a:pPr algn="l"/>
              <a:r>
                <a:rPr lang="fr-FR" sz="1400" dirty="0" smtClean="0">
                  <a:solidFill>
                    <a:schemeClr val="bg1"/>
                  </a:solidFill>
                </a:rPr>
                <a:t>-Outil numérique exploité, véritable ressource</a:t>
              </a:r>
              <a:endParaRPr lang="fr-FR" sz="1400" dirty="0">
                <a:solidFill>
                  <a:schemeClr val="bg1"/>
                </a:solidFill>
              </a:endParaRPr>
            </a:p>
          </p:txBody>
        </p:sp>
      </p:grpSp>
      <p:grpSp>
        <p:nvGrpSpPr>
          <p:cNvPr id="15" name="Group 1043"/>
          <p:cNvGrpSpPr/>
          <p:nvPr/>
        </p:nvGrpSpPr>
        <p:grpSpPr>
          <a:xfrm>
            <a:off x="284129" y="685636"/>
            <a:ext cx="4011036" cy="5468606"/>
            <a:chOff x="0" y="0"/>
            <a:chExt cx="2289969" cy="2289969"/>
          </a:xfrm>
          <a:solidFill>
            <a:srgbClr val="00FF00"/>
          </a:solidFill>
        </p:grpSpPr>
        <p:sp>
          <p:nvSpPr>
            <p:cNvPr id="16" name="Shape 1041"/>
            <p:cNvSpPr/>
            <p:nvPr/>
          </p:nvSpPr>
          <p:spPr>
            <a:xfrm>
              <a:off x="0" y="0"/>
              <a:ext cx="2289969" cy="2289969"/>
            </a:xfrm>
            <a:prstGeom prst="roundRect">
              <a:avLst>
                <a:gd name="adj" fmla="val 7500"/>
              </a:avLst>
            </a:prstGeom>
            <a:grp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3024"/>
              </a:pPr>
              <a:endParaRPr/>
            </a:p>
          </p:txBody>
        </p:sp>
        <p:sp>
          <p:nvSpPr>
            <p:cNvPr id="17" name="Shape 1042"/>
            <p:cNvSpPr/>
            <p:nvPr/>
          </p:nvSpPr>
          <p:spPr>
            <a:xfrm>
              <a:off x="41557" y="62941"/>
              <a:ext cx="2189465" cy="2138822"/>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defTabSz="914400">
                <a:defRPr sz="3024"/>
              </a:lvl1pPr>
            </a:lstStyle>
            <a:p>
              <a:r>
                <a:rPr lang="en-US" sz="1400" b="1" dirty="0" smtClean="0"/>
                <a:t>TOUS ARBITRES :</a:t>
              </a:r>
            </a:p>
            <a:p>
              <a:pPr algn="l"/>
              <a:endParaRPr lang="fr-FR" sz="1400" dirty="0"/>
            </a:p>
            <a:p>
              <a:pPr algn="l"/>
              <a:r>
                <a:rPr lang="fr-FR" sz="1400" b="1" dirty="0" smtClean="0"/>
                <a:t>Etape 1:</a:t>
              </a:r>
            </a:p>
            <a:p>
              <a:pPr algn="l"/>
              <a:r>
                <a:rPr lang="fr-FR" sz="1400" dirty="0" smtClean="0"/>
                <a:t>-Méconnaissance des règles, peu fautes signalées</a:t>
              </a:r>
            </a:p>
            <a:p>
              <a:pPr algn="l"/>
              <a:r>
                <a:rPr lang="fr-FR" sz="1400" dirty="0" smtClean="0"/>
                <a:t>-Coup sifflet faible / abusif</a:t>
              </a:r>
            </a:p>
            <a:p>
              <a:pPr algn="l"/>
              <a:r>
                <a:rPr lang="fr-FR" sz="1400" dirty="0" smtClean="0"/>
                <a:t>-Influencé par joueurs</a:t>
              </a:r>
            </a:p>
            <a:p>
              <a:pPr algn="l"/>
              <a:r>
                <a:rPr lang="fr-FR" sz="1400" dirty="0" smtClean="0"/>
                <a:t>-Gestion du match très difficile</a:t>
              </a:r>
            </a:p>
            <a:p>
              <a:pPr algn="l"/>
              <a:r>
                <a:rPr lang="fr-FR" sz="1400" dirty="0" smtClean="0"/>
                <a:t>-Attitude effacée ou trop exagérée</a:t>
              </a:r>
              <a:endParaRPr lang="fr-FR" sz="1400" dirty="0"/>
            </a:p>
            <a:p>
              <a:pPr algn="l"/>
              <a:endParaRPr lang="fr-FR" sz="1400" dirty="0" smtClean="0"/>
            </a:p>
            <a:p>
              <a:pPr algn="l"/>
              <a:r>
                <a:rPr lang="fr-FR" sz="1400" b="1" dirty="0" smtClean="0"/>
                <a:t>Etape 2:</a:t>
              </a:r>
            </a:p>
            <a:p>
              <a:pPr algn="l"/>
              <a:r>
                <a:rPr lang="fr-FR" sz="1400" dirty="0" smtClean="0"/>
                <a:t>-Reconnait</a:t>
              </a:r>
              <a:r>
                <a:rPr lang="ro-RO" sz="1400" dirty="0"/>
                <a:t> </a:t>
              </a:r>
              <a:r>
                <a:rPr lang="fr-FR" sz="1400" dirty="0" smtClean="0"/>
                <a:t>fautes principales, siffle tard et incertain</a:t>
              </a:r>
            </a:p>
            <a:p>
              <a:pPr algn="l"/>
              <a:r>
                <a:rPr lang="fr-FR" sz="1400" dirty="0" smtClean="0"/>
                <a:t>-Influencé par joueurs</a:t>
              </a:r>
            </a:p>
            <a:p>
              <a:pPr algn="l"/>
              <a:r>
                <a:rPr lang="fr-FR" sz="1400" dirty="0" smtClean="0"/>
                <a:t>-Gestion du match au départ mais rapidement dépassé</a:t>
              </a:r>
            </a:p>
            <a:p>
              <a:pPr algn="l"/>
              <a:r>
                <a:rPr lang="fr-FR" sz="1400" dirty="0" smtClean="0"/>
                <a:t>-Attitude effacée ou trop exagérée</a:t>
              </a:r>
              <a:endParaRPr lang="fr-FR" sz="1400" dirty="0"/>
            </a:p>
            <a:p>
              <a:pPr algn="l"/>
              <a:endParaRPr lang="fr-FR" sz="1400" dirty="0" smtClean="0"/>
            </a:p>
            <a:p>
              <a:pPr algn="l"/>
              <a:r>
                <a:rPr lang="fr-FR" sz="1400" b="1" dirty="0" smtClean="0"/>
                <a:t>Etape 3:</a:t>
              </a:r>
            </a:p>
            <a:p>
              <a:pPr algn="l"/>
              <a:r>
                <a:rPr lang="fr-FR" sz="1400" dirty="0" smtClean="0"/>
                <a:t>-Reconnait fautes et signale rapidement</a:t>
              </a:r>
            </a:p>
            <a:p>
              <a:pPr algn="l"/>
              <a:r>
                <a:rPr lang="fr-FR" sz="1400" dirty="0" smtClean="0"/>
                <a:t>-Proche de la faute</a:t>
              </a:r>
            </a:p>
            <a:p>
              <a:pPr algn="l"/>
              <a:r>
                <a:rPr lang="fr-FR" sz="1400" dirty="0" smtClean="0"/>
                <a:t>-Explication et remise en jeu rapide</a:t>
              </a:r>
            </a:p>
            <a:p>
              <a:pPr algn="l"/>
              <a:r>
                <a:rPr lang="fr-FR" sz="1400" dirty="0" smtClean="0"/>
                <a:t>-Gestion du match du début à la fin</a:t>
              </a:r>
            </a:p>
            <a:p>
              <a:pPr algn="l"/>
              <a:r>
                <a:rPr lang="fr-FR" sz="1400" dirty="0" smtClean="0"/>
                <a:t>-Attitude adaptée (présent ou discret selon besoin)</a:t>
              </a:r>
            </a:p>
          </p:txBody>
        </p:sp>
      </p:grpSp>
      <p:sp>
        <p:nvSpPr>
          <p:cNvPr id="18" name="Shape 1078"/>
          <p:cNvSpPr txBox="1">
            <a:spLocks/>
          </p:cNvSpPr>
          <p:nvPr/>
        </p:nvSpPr>
        <p:spPr>
          <a:xfrm>
            <a:off x="284129" y="90395"/>
            <a:ext cx="8229600" cy="49364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85000" lnSpcReduction="20000"/>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de-DE" sz="3600" b="1" dirty="0" err="1" smtClean="0">
                <a:solidFill>
                  <a:schemeClr val="accent1"/>
                </a:solidFill>
              </a:rPr>
              <a:t>Tous</a:t>
            </a:r>
            <a:r>
              <a:rPr lang="de-DE" sz="3600" b="1" dirty="0" smtClean="0">
                <a:solidFill>
                  <a:schemeClr val="accent1"/>
                </a:solidFill>
              </a:rPr>
              <a:t> </a:t>
            </a:r>
            <a:r>
              <a:rPr lang="de-DE" sz="3600" b="1" dirty="0" err="1" smtClean="0">
                <a:solidFill>
                  <a:schemeClr val="accent1"/>
                </a:solidFill>
              </a:rPr>
              <a:t>arbitres</a:t>
            </a:r>
            <a:r>
              <a:rPr lang="de-DE" sz="3600" b="1" dirty="0" smtClean="0">
                <a:solidFill>
                  <a:schemeClr val="accent1"/>
                </a:solidFill>
              </a:rPr>
              <a:t> / </a:t>
            </a:r>
            <a:r>
              <a:rPr lang="de-DE" sz="3600" b="1" dirty="0" err="1" smtClean="0">
                <a:solidFill>
                  <a:schemeClr val="accent1"/>
                </a:solidFill>
              </a:rPr>
              <a:t>Tous</a:t>
            </a:r>
            <a:r>
              <a:rPr lang="de-DE" sz="3600" b="1" dirty="0" smtClean="0">
                <a:solidFill>
                  <a:schemeClr val="accent1"/>
                </a:solidFill>
              </a:rPr>
              <a:t> </a:t>
            </a:r>
            <a:r>
              <a:rPr lang="de-DE" sz="3600" b="1" dirty="0" err="1" smtClean="0">
                <a:solidFill>
                  <a:schemeClr val="accent1"/>
                </a:solidFill>
              </a:rPr>
              <a:t>Observateurs</a:t>
            </a:r>
            <a:endParaRPr lang="de-DE" sz="3600" b="1" dirty="0">
              <a:solidFill>
                <a:schemeClr val="accent1"/>
              </a:solidFill>
            </a:endParaRPr>
          </a:p>
        </p:txBody>
      </p:sp>
    </p:spTree>
    <p:extLst>
      <p:ext uri="{BB962C8B-B14F-4D97-AF65-F5344CB8AC3E}">
        <p14:creationId xmlns:p14="http://schemas.microsoft.com/office/powerpoint/2010/main" val="23165814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r 5"/>
          <p:cNvGrpSpPr/>
          <p:nvPr/>
        </p:nvGrpSpPr>
        <p:grpSpPr>
          <a:xfrm>
            <a:off x="156528" y="2010614"/>
            <a:ext cx="6087254" cy="3579227"/>
            <a:chOff x="1658252" y="2204217"/>
            <a:chExt cx="6087254" cy="3579227"/>
          </a:xfrm>
        </p:grpSpPr>
        <p:sp>
          <p:nvSpPr>
            <p:cNvPr id="7" name="Rectangle 6"/>
            <p:cNvSpPr/>
            <p:nvPr/>
          </p:nvSpPr>
          <p:spPr>
            <a:xfrm>
              <a:off x="1658252" y="2204217"/>
              <a:ext cx="6087254" cy="3579227"/>
            </a:xfrm>
            <a:prstGeom prst="rect">
              <a:avLst/>
            </a:prstGeom>
            <a:solidFill>
              <a:srgbClr val="0CF8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bg1"/>
                  </a:solidFill>
                </a:ln>
              </a:endParaRPr>
            </a:p>
          </p:txBody>
        </p:sp>
        <p:cxnSp>
          <p:nvCxnSpPr>
            <p:cNvPr id="8" name="Connecteur droit 7"/>
            <p:cNvCxnSpPr/>
            <p:nvPr/>
          </p:nvCxnSpPr>
          <p:spPr>
            <a:xfrm>
              <a:off x="2833722" y="2204217"/>
              <a:ext cx="10495" cy="3579227"/>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6532210" y="2204217"/>
              <a:ext cx="10495" cy="3579227"/>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58252" y="3663198"/>
              <a:ext cx="167924" cy="7347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7577582" y="3663198"/>
              <a:ext cx="167924" cy="7347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2" name="AutoShape 26"/>
          <p:cNvSpPr>
            <a:spLocks noChangeArrowheads="1"/>
          </p:cNvSpPr>
          <p:nvPr/>
        </p:nvSpPr>
        <p:spPr bwMode="auto">
          <a:xfrm>
            <a:off x="1603161" y="3652396"/>
            <a:ext cx="288925" cy="28733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13" name="AutoShape 24"/>
          <p:cNvSpPr>
            <a:spLocks noChangeArrowheads="1"/>
          </p:cNvSpPr>
          <p:nvPr/>
        </p:nvSpPr>
        <p:spPr bwMode="auto">
          <a:xfrm>
            <a:off x="1892086" y="2795278"/>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14" name="AutoShape 26"/>
          <p:cNvSpPr>
            <a:spLocks noChangeArrowheads="1"/>
          </p:cNvSpPr>
          <p:nvPr/>
        </p:nvSpPr>
        <p:spPr bwMode="auto">
          <a:xfrm>
            <a:off x="2430199" y="4777090"/>
            <a:ext cx="288925" cy="28733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15" name="AutoShape 15"/>
          <p:cNvSpPr>
            <a:spLocks noChangeArrowheads="1"/>
          </p:cNvSpPr>
          <p:nvPr/>
        </p:nvSpPr>
        <p:spPr bwMode="auto">
          <a:xfrm rot="15467190" flipV="1">
            <a:off x="2026963" y="2712406"/>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16" name="AutoShape 15"/>
          <p:cNvSpPr>
            <a:spLocks noChangeArrowheads="1"/>
          </p:cNvSpPr>
          <p:nvPr/>
        </p:nvSpPr>
        <p:spPr bwMode="auto">
          <a:xfrm rot="16917118" flipV="1">
            <a:off x="2568828" y="4836825"/>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17" name="AutoShape 15"/>
          <p:cNvSpPr>
            <a:spLocks noChangeArrowheads="1"/>
          </p:cNvSpPr>
          <p:nvPr/>
        </p:nvSpPr>
        <p:spPr bwMode="auto">
          <a:xfrm rot="16517390" flipV="1">
            <a:off x="1831688" y="3664707"/>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18" name="AutoShape 27"/>
          <p:cNvSpPr>
            <a:spLocks noChangeArrowheads="1"/>
          </p:cNvSpPr>
          <p:nvPr/>
        </p:nvSpPr>
        <p:spPr bwMode="auto">
          <a:xfrm>
            <a:off x="636838" y="3757225"/>
            <a:ext cx="144462" cy="134042"/>
          </a:xfrm>
          <a:prstGeom prst="flowChartConnector">
            <a:avLst/>
          </a:prstGeom>
          <a:solidFill>
            <a:srgbClr val="FFFF00"/>
          </a:solidFill>
          <a:ln w="9525">
            <a:solidFill>
              <a:schemeClr val="tx1"/>
            </a:solidFill>
            <a:round/>
            <a:headEnd/>
            <a:tailEnd/>
          </a:ln>
        </p:spPr>
        <p:txBody>
          <a:bodyPr wrap="none" anchor="ctr"/>
          <a:lstStyle/>
          <a:p>
            <a:endParaRPr lang="fr-FR">
              <a:latin typeface="Trebuchet MS" pitchFamily="34" charset="0"/>
            </a:endParaRPr>
          </a:p>
        </p:txBody>
      </p:sp>
      <p:sp>
        <p:nvSpPr>
          <p:cNvPr id="19" name="AutoShape 24"/>
          <p:cNvSpPr>
            <a:spLocks noChangeArrowheads="1"/>
          </p:cNvSpPr>
          <p:nvPr/>
        </p:nvSpPr>
        <p:spPr bwMode="auto">
          <a:xfrm>
            <a:off x="347913" y="3757225"/>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20" name="AutoShape 15"/>
          <p:cNvSpPr>
            <a:spLocks noChangeArrowheads="1"/>
          </p:cNvSpPr>
          <p:nvPr/>
        </p:nvSpPr>
        <p:spPr bwMode="auto">
          <a:xfrm rot="16517390" flipV="1">
            <a:off x="5694602" y="3664076"/>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28" name="Rectangle à coins arrondis 27"/>
          <p:cNvSpPr/>
          <p:nvPr/>
        </p:nvSpPr>
        <p:spPr>
          <a:xfrm>
            <a:off x="6819125" y="1422528"/>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4X4</a:t>
            </a:r>
            <a:endParaRPr lang="fr-FR" dirty="0">
              <a:solidFill>
                <a:srgbClr val="000000"/>
              </a:solidFill>
            </a:endParaRPr>
          </a:p>
        </p:txBody>
      </p:sp>
      <p:sp>
        <p:nvSpPr>
          <p:cNvPr id="29" name="Rectangle à coins arrondis 28"/>
          <p:cNvSpPr/>
          <p:nvPr/>
        </p:nvSpPr>
        <p:spPr>
          <a:xfrm>
            <a:off x="6819125" y="2075722"/>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Engagement GB</a:t>
            </a:r>
            <a:endParaRPr lang="fr-FR" dirty="0">
              <a:solidFill>
                <a:srgbClr val="000000"/>
              </a:solidFill>
            </a:endParaRPr>
          </a:p>
        </p:txBody>
      </p:sp>
      <p:sp>
        <p:nvSpPr>
          <p:cNvPr id="30" name="Rectangle à coins arrondis 29"/>
          <p:cNvSpPr/>
          <p:nvPr/>
        </p:nvSpPr>
        <p:spPr>
          <a:xfrm>
            <a:off x="6819125" y="2732415"/>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Pas de contact</a:t>
            </a:r>
            <a:endParaRPr lang="fr-FR" dirty="0">
              <a:solidFill>
                <a:srgbClr val="000000"/>
              </a:solidFill>
            </a:endParaRPr>
          </a:p>
        </p:txBody>
      </p:sp>
      <p:sp>
        <p:nvSpPr>
          <p:cNvPr id="31" name="Rectangle à coins arrondis 30"/>
          <p:cNvSpPr/>
          <p:nvPr/>
        </p:nvSpPr>
        <p:spPr>
          <a:xfrm>
            <a:off x="6819125" y="3445080"/>
            <a:ext cx="2108376" cy="1128975"/>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Défense « homme à homme » ou « fille à fille » tout terrain</a:t>
            </a:r>
            <a:endParaRPr lang="fr-FR" dirty="0">
              <a:solidFill>
                <a:srgbClr val="000000"/>
              </a:solidFill>
            </a:endParaRPr>
          </a:p>
        </p:txBody>
      </p:sp>
      <p:sp>
        <p:nvSpPr>
          <p:cNvPr id="32" name="Rectangle à coins arrondis 31"/>
          <p:cNvSpPr/>
          <p:nvPr/>
        </p:nvSpPr>
        <p:spPr>
          <a:xfrm>
            <a:off x="6819125" y="4820466"/>
            <a:ext cx="2108376" cy="813881"/>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3 terrains possibles dans largeur de terrain normal</a:t>
            </a:r>
            <a:endParaRPr lang="fr-FR" dirty="0">
              <a:solidFill>
                <a:srgbClr val="000000"/>
              </a:solidFill>
            </a:endParaRPr>
          </a:p>
        </p:txBody>
      </p:sp>
      <p:sp>
        <p:nvSpPr>
          <p:cNvPr id="33" name="ZoneTexte 32"/>
          <p:cNvSpPr txBox="1"/>
          <p:nvPr/>
        </p:nvSpPr>
        <p:spPr>
          <a:xfrm>
            <a:off x="2568434" y="1520438"/>
            <a:ext cx="1185333" cy="369332"/>
          </a:xfrm>
          <a:prstGeom prst="rect">
            <a:avLst/>
          </a:prstGeom>
          <a:noFill/>
        </p:spPr>
        <p:txBody>
          <a:bodyPr wrap="square" rtlCol="0">
            <a:spAutoFit/>
          </a:bodyPr>
          <a:lstStyle/>
          <a:p>
            <a:pPr algn="ctr"/>
            <a:r>
              <a:rPr lang="fr-FR" dirty="0" smtClean="0"/>
              <a:t>20 à 22 m</a:t>
            </a:r>
            <a:endParaRPr lang="fr-FR" dirty="0"/>
          </a:p>
        </p:txBody>
      </p:sp>
      <p:cxnSp>
        <p:nvCxnSpPr>
          <p:cNvPr id="34" name="Connecteur droit avec flèche 33"/>
          <p:cNvCxnSpPr/>
          <p:nvPr/>
        </p:nvCxnSpPr>
        <p:spPr>
          <a:xfrm flipH="1">
            <a:off x="408712" y="1687277"/>
            <a:ext cx="1724293"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a:off x="4284304" y="1687277"/>
            <a:ext cx="1710265"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a:off x="6504839" y="4262656"/>
            <a:ext cx="0" cy="121218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flipH="1" flipV="1">
            <a:off x="6511254" y="2010614"/>
            <a:ext cx="3259" cy="94339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rot="16200000">
            <a:off x="5840826" y="3405820"/>
            <a:ext cx="1141083" cy="338554"/>
          </a:xfrm>
          <a:prstGeom prst="rect">
            <a:avLst/>
          </a:prstGeom>
          <a:noFill/>
        </p:spPr>
        <p:txBody>
          <a:bodyPr wrap="square" rtlCol="0">
            <a:spAutoFit/>
          </a:bodyPr>
          <a:lstStyle/>
          <a:p>
            <a:pPr algn="ctr"/>
            <a:r>
              <a:rPr lang="fr-FR" sz="1600" dirty="0" smtClean="0"/>
              <a:t>12 à 13 m</a:t>
            </a:r>
            <a:endParaRPr lang="fr-FR" sz="1600" dirty="0"/>
          </a:p>
        </p:txBody>
      </p:sp>
      <p:sp>
        <p:nvSpPr>
          <p:cNvPr id="40" name="Shape 432"/>
          <p:cNvSpPr/>
          <p:nvPr/>
        </p:nvSpPr>
        <p:spPr>
          <a:xfrm>
            <a:off x="80560" y="-622"/>
            <a:ext cx="8238106" cy="116586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algn="ctr">
              <a:lnSpc>
                <a:spcPct val="80000"/>
              </a:lnSpc>
              <a:defRPr sz="3900"/>
            </a:pPr>
            <a:r>
              <a:rPr dirty="0"/>
              <a:t>SITUATION DE REFERENCE (S.R.) </a:t>
            </a:r>
            <a:br>
              <a:rPr dirty="0"/>
            </a:br>
            <a:r>
              <a:rPr dirty="0"/>
              <a:t>fin 1</a:t>
            </a:r>
            <a:r>
              <a:rPr baseline="30000" dirty="0"/>
              <a:t>ère</a:t>
            </a:r>
            <a:r>
              <a:rPr dirty="0"/>
              <a:t> séquence d’enseignement CLG</a:t>
            </a:r>
          </a:p>
        </p:txBody>
      </p:sp>
    </p:spTree>
    <p:extLst>
      <p:ext uri="{BB962C8B-B14F-4D97-AF65-F5344CB8AC3E}">
        <p14:creationId xmlns:p14="http://schemas.microsoft.com/office/powerpoint/2010/main" val="6761736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438E-6 0.01389 C 0.03908 -0.00555 0.07954 -0.00393 0.11914 -0.00393 " pathEditMode="relative" rAng="0" ptsTypes="fA">
                                      <p:cBhvr>
                                        <p:cTn id="6" dur="2000" fill="hold"/>
                                        <p:tgtEl>
                                          <p:spTgt spid="18"/>
                                        </p:tgtEl>
                                        <p:attrNameLst>
                                          <p:attrName>ppt_x</p:attrName>
                                          <p:attrName>ppt_y</p:attrName>
                                        </p:attrNameLst>
                                      </p:cBhvr>
                                      <p:rCtr x="5957" y="-972"/>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191 0.02661 C -0.00851 0.04952 -0.00677 0.05161 -0.00677 0.08331 " pathEditMode="relative" ptsTypes="fA">
                                      <p:cBhvr>
                                        <p:cTn id="9" dur="2000" fill="hold"/>
                                        <p:tgtEl>
                                          <p:spTgt spid="13"/>
                                        </p:tgtEl>
                                        <p:attrNameLst>
                                          <p:attrName>ppt_x</p:attrName>
                                          <p:attrName>ppt_y</p:attrName>
                                        </p:attrNameLst>
                                      </p:cBhvr>
                                    </p:animMotion>
                                  </p:childTnLst>
                                </p:cTn>
                              </p:par>
                              <p:par>
                                <p:cTn id="10" presetID="0" presetClass="path" presetSubtype="0" accel="50000" decel="50000" fill="hold" grpId="0" nodeType="withEffect">
                                  <p:stCondLst>
                                    <p:cond delay="0"/>
                                  </p:stCondLst>
                                  <p:childTnLst>
                                    <p:animMotion origin="layout" path="M 0.00747 0.03449 C 0.00365 0.04166 0.00365 0.05092 -3.33796E-6 0.05832 C -0.00173 0.06642 -0.00434 0.07522 -0.00764 0.08239 C -0.00851 0.08563 -0.00868 0.0898 -0.01042 0.09234 " pathEditMode="relative" ptsTypes="fffA">
                                      <p:cBhvr>
                                        <p:cTn id="11" dur="2000" fill="hold"/>
                                        <p:tgtEl>
                                          <p:spTgt spid="15"/>
                                        </p:tgtEl>
                                        <p:attrNameLst>
                                          <p:attrName>ppt_x</p:attrName>
                                          <p:attrName>ppt_y</p:attrName>
                                        </p:attrNameLst>
                                      </p:cBhvr>
                                    </p:animMotion>
                                  </p:childTnLst>
                                </p:cTn>
                              </p:par>
                            </p:childTnLst>
                          </p:cTn>
                        </p:par>
                        <p:par>
                          <p:cTn id="12" fill="hold">
                            <p:stCondLst>
                              <p:cond delay="4000"/>
                            </p:stCondLst>
                            <p:childTnLst>
                              <p:par>
                                <p:cTn id="13" presetID="0" presetClass="path" presetSubtype="0" accel="50000" decel="50000" fill="hold" grpId="1" nodeType="afterEffect">
                                  <p:stCondLst>
                                    <p:cond delay="0"/>
                                  </p:stCondLst>
                                  <p:childTnLst>
                                    <p:animMotion origin="layout" path="M 0.11914 -0.00393 C 0.12452 0.01134 0.13425 0.0243 0.14398 0.02963 C 0.15231 0.04629 0.1636 0.05879 0.17246 0.07545 C 0.1794 0.08934 0.18583 0.10808 0.19365 0.12197 C 0.1966 0.12683 0.20042 0.13053 0.20337 0.13608 C 0.21396 0.15668 0.2091 0.15182 0.21605 0.1583 " pathEditMode="relative" rAng="0" ptsTypes="fffffA">
                                      <p:cBhvr>
                                        <p:cTn id="14" dur="2000" fill="hold"/>
                                        <p:tgtEl>
                                          <p:spTgt spid="18"/>
                                        </p:tgtEl>
                                        <p:attrNameLst>
                                          <p:attrName>ppt_x</p:attrName>
                                          <p:attrName>ppt_y</p:attrName>
                                        </p:attrNameLst>
                                      </p:cBhvr>
                                      <p:rCtr x="4845" y="8100"/>
                                    </p:animMotion>
                                  </p:childTnLst>
                                </p:cTn>
                              </p:par>
                            </p:childTnLst>
                          </p:cTn>
                        </p:par>
                        <p:par>
                          <p:cTn id="15" fill="hold">
                            <p:stCondLst>
                              <p:cond delay="6000"/>
                            </p:stCondLst>
                            <p:childTnLst>
                              <p:par>
                                <p:cTn id="16" presetID="0" presetClass="path" presetSubtype="0" accel="50000" decel="50000" fill="hold" grpId="2" nodeType="afterEffect">
                                  <p:stCondLst>
                                    <p:cond delay="0"/>
                                  </p:stCondLst>
                                  <p:childTnLst>
                                    <p:animMotion origin="layout" path="M 0.21709 0.15252 C 0.21865 0.13076 0.21622 0.1583 0.22334 0.12636 C 0.22491 0.11919 0.22699 0.11618 0.22907 0.11063 C 0.23307 0.09975 0.23689 0.09049 0.24106 0.081 C 0.24262 0.07175 0.24488 0.06434 0.24731 0.0567 C 0.24835 0.053 0.24991 0.05069 0.25061 0.04652 C 0.25113 0.04374 0.25356 0.03796 0.25356 0.03611 " pathEditMode="relative" rAng="0" ptsTypes="ffffffA">
                                      <p:cBhvr>
                                        <p:cTn id="17" dur="2000" fill="hold"/>
                                        <p:tgtEl>
                                          <p:spTgt spid="18"/>
                                        </p:tgtEl>
                                        <p:attrNameLst>
                                          <p:attrName>ppt_x</p:attrName>
                                          <p:attrName>ppt_y</p:attrName>
                                        </p:attrNameLst>
                                      </p:cBhvr>
                                      <p:rCtr x="1771" y="-5531"/>
                                    </p:animMotion>
                                  </p:childTnLst>
                                </p:cTn>
                              </p:par>
                              <p:par>
                                <p:cTn id="18" presetID="0" presetClass="path" presetSubtype="0" accel="50000" decel="50000" fill="hold" grpId="0" nodeType="withEffect">
                                  <p:stCondLst>
                                    <p:cond delay="0"/>
                                  </p:stCondLst>
                                  <p:childTnLst>
                                    <p:animMotion origin="layout" path="M 0.00538 0.00023 C 0.00782 0.00509 0.01216 0.0074 0.01667 0.00902 C 0.01771 0.00995 0.02101 0.01319 0.0224 0.01388 C 0.02449 0.01481 0.029 0.01643 0.029 0.01643 C 0.04481 0.03077 0.09482 0.0273 0.10559 0.02777 C 0.11949 0.03054 0.11358 0.03031 0.12348 0.03031 " pathEditMode="relative" ptsTypes="fffffA">
                                      <p:cBhvr>
                                        <p:cTn id="19" dur="2000" fill="hold"/>
                                        <p:tgtEl>
                                          <p:spTgt spid="12"/>
                                        </p:tgtEl>
                                        <p:attrNameLst>
                                          <p:attrName>ppt_x</p:attrName>
                                          <p:attrName>ppt_y</p:attrName>
                                        </p:attrNameLst>
                                      </p:cBhvr>
                                    </p:animMotion>
                                  </p:childTnLst>
                                </p:cTn>
                              </p:par>
                              <p:par>
                                <p:cTn id="20" presetID="0" presetClass="path" presetSubtype="0" accel="50000" decel="50000" fill="hold" grpId="0" nodeType="withEffect">
                                  <p:stCondLst>
                                    <p:cond delay="0"/>
                                  </p:stCondLst>
                                  <p:childTnLst>
                                    <p:animMotion origin="layout" path="M 4.44599E-7 1.85142E-8 C 0.02987 -0.00555 0.05922 -0.00393 0.08979 -0.00393 " pathEditMode="relative" ptsTypes="fA">
                                      <p:cBhvr>
                                        <p:cTn id="21" dur="2500" fill="hold"/>
                                        <p:tgtEl>
                                          <p:spTgt spid="17"/>
                                        </p:tgtEl>
                                        <p:attrNameLst>
                                          <p:attrName>ppt_x</p:attrName>
                                          <p:attrName>ppt_y</p:attrName>
                                        </p:attrNameLst>
                                      </p:cBhvr>
                                    </p:animMotion>
                                  </p:childTnLst>
                                </p:cTn>
                              </p:par>
                            </p:childTnLst>
                          </p:cTn>
                        </p:par>
                        <p:par>
                          <p:cTn id="22" fill="hold">
                            <p:stCondLst>
                              <p:cond delay="8500"/>
                            </p:stCondLst>
                            <p:childTnLst>
                              <p:par>
                                <p:cTn id="23" presetID="0" presetClass="path" presetSubtype="0" accel="50000" decel="50000" fill="hold" grpId="1" nodeType="afterEffect">
                                  <p:stCondLst>
                                    <p:cond delay="0"/>
                                  </p:stCondLst>
                                  <p:childTnLst>
                                    <p:animMotion origin="layout" path="M 0 0 C 0.00886 0.0162 0.02848 0.01967 0.04255 0.02129 C 0.06582 0.028 0.08927 0.02985 0.11341 0.03147 C 0.11497 0.0317 0.11636 0.0324 0.1181 0.03263 C 0.12366 0.03309 0.12939 0.03286 0.13512 0.03402 C 0.15353 0.03702 0.17194 0.0398 0.19087 0.04142 C 0.19243 0.04188 0.19382 0.04235 0.19556 0.04281 C 0.19886 0.04327 0.2025 0.04304 0.20598 0.04397 C 0.21935 0.04698 0.20546 0.04651 0.21553 0.04651 " pathEditMode="relative" ptsTypes="ffffffffA">
                                      <p:cBhvr>
                                        <p:cTn id="24" dur="2000" fill="hold"/>
                                        <p:tgtEl>
                                          <p:spTgt spid="13"/>
                                        </p:tgtEl>
                                        <p:attrNameLst>
                                          <p:attrName>ppt_x</p:attrName>
                                          <p:attrName>ppt_y</p:attrName>
                                        </p:attrNameLst>
                                      </p:cBhvr>
                                    </p:animMotion>
                                  </p:childTnLst>
                                </p:cTn>
                              </p:par>
                              <p:par>
                                <p:cTn id="25" presetID="0" presetClass="path" presetSubtype="0" accel="50000" decel="50000" fill="hold" grpId="3" nodeType="withEffect">
                                  <p:stCondLst>
                                    <p:cond delay="0"/>
                                  </p:stCondLst>
                                  <p:childTnLst>
                                    <p:animMotion origin="layout" path="M 0.25356 0.03611 C 0.26485 0.03425 0.27006 0.02731 0.27823 0.01736 C 0.2916 0.0007 0.30619 -0.01342 0.31973 -0.02939 C 0.32703 -0.03841 0.33397 -0.04721 0.34057 -0.05693 C 0.34248 -0.05994 0.34422 -0.06318 0.34631 -0.06572 C 0.347 -0.06688 0.34908 -0.06827 0.34908 -0.06804 " pathEditMode="relative" rAng="0" ptsTypes="fffffA">
                                      <p:cBhvr>
                                        <p:cTn id="26" dur="2000" fill="hold"/>
                                        <p:tgtEl>
                                          <p:spTgt spid="18"/>
                                        </p:tgtEl>
                                        <p:attrNameLst>
                                          <p:attrName>ppt_x</p:attrName>
                                          <p:attrName>ppt_y</p:attrName>
                                        </p:attrNameLst>
                                      </p:cBhvr>
                                      <p:rCtr x="4776" y="-5230"/>
                                    </p:animMotion>
                                  </p:childTnLst>
                                </p:cTn>
                              </p:par>
                              <p:par>
                                <p:cTn id="27" presetID="0" presetClass="path" presetSubtype="0" accel="50000" decel="50000" fill="hold" grpId="1" nodeType="withEffect">
                                  <p:stCondLst>
                                    <p:cond delay="0"/>
                                  </p:stCondLst>
                                  <p:childTnLst>
                                    <p:animMotion origin="layout" path="M 0 0 C 0.02675 -0.0044 0.05419 -0.0007 0.08128 0.00115 C 0.09813 0.00532 0.11602 0.00509 0.13321 0.00624 C 0.14102 0.00902 0.14953 0.00879 0.15787 0.00995 C 0.16812 0.01249 0.17854 0.01458 0.18896 0.01643 C 0.19643 0.0192 0.18635 0.0155 0.20216 0.01874 C 0.21223 0.02059 0.223 0.02638 0.23342 0.02638 " pathEditMode="relative" ptsTypes="ffffffA">
                                      <p:cBhvr>
                                        <p:cTn id="28" dur="2000" fill="hold"/>
                                        <p:tgtEl>
                                          <p:spTgt spid="15"/>
                                        </p:tgtEl>
                                        <p:attrNameLst>
                                          <p:attrName>ppt_x</p:attrName>
                                          <p:attrName>ppt_y</p:attrName>
                                        </p:attrNameLst>
                                      </p:cBhvr>
                                    </p:animMotion>
                                  </p:childTnLst>
                                </p:cTn>
                              </p:par>
                            </p:childTnLst>
                          </p:cTn>
                        </p:par>
                        <p:par>
                          <p:cTn id="29" fill="hold">
                            <p:stCondLst>
                              <p:cond delay="10500"/>
                            </p:stCondLst>
                            <p:childTnLst>
                              <p:par>
                                <p:cTn id="30" presetID="0" presetClass="path" presetSubtype="0" accel="50000" decel="50000" fill="hold" grpId="2" nodeType="afterEffect">
                                  <p:stCondLst>
                                    <p:cond delay="0"/>
                                  </p:stCondLst>
                                  <p:childTnLst>
                                    <p:animMotion origin="layout" path="M 0.21553 0.04652 C 0.22403 0.04906 0.23237 0.05207 0.24105 0.05392 C 0.24592 0.05624 0.25095 0.05716 0.25616 0.05902 C 0.2579 0.05948 0.26242 0.06226 0.26381 0.06295 C 0.27405 0.06758 0.28465 0.07082 0.29507 0.07545 C 0.30045 0.07776 0.30566 0.08031 0.31104 0.08308 C 0.31382 0.08447 0.3166 0.0854 0.31955 0.08679 C 0.32042 0.08702 0.32233 0.08794 0.32233 0.08818 " pathEditMode="relative" rAng="0" ptsTypes="fffffffA">
                                      <p:cBhvr>
                                        <p:cTn id="31" dur="2000" fill="hold"/>
                                        <p:tgtEl>
                                          <p:spTgt spid="13"/>
                                        </p:tgtEl>
                                        <p:attrNameLst>
                                          <p:attrName>ppt_x</p:attrName>
                                          <p:attrName>ppt_y</p:attrName>
                                        </p:attrNameLst>
                                      </p:cBhvr>
                                      <p:rCtr x="5332" y="2060"/>
                                    </p:animMotion>
                                  </p:childTnLst>
                                </p:cTn>
                              </p:par>
                              <p:par>
                                <p:cTn id="32" presetID="0" presetClass="path" presetSubtype="0" accel="50000" decel="50000" fill="hold" grpId="4" nodeType="withEffect">
                                  <p:stCondLst>
                                    <p:cond delay="0"/>
                                  </p:stCondLst>
                                  <p:childTnLst>
                                    <p:animMotion origin="layout" path="M 0.36089 -0.08262 C 0.37357 -0.081 0.38503 -0.07498 0.39754 -0.07174 C 0.40396 -0.06827 0.41699 -0.06156 0.42359 -0.05994 C 0.43522 -0.05484 0.44721 -0.04883 0.45954 -0.04628 C 0.46231 -0.04281 0.46423 -0.04327 0.4677 -0.04096 " pathEditMode="relative" rAng="0" ptsTypes="ffffA">
                                      <p:cBhvr>
                                        <p:cTn id="33" dur="2000" fill="hold"/>
                                        <p:tgtEl>
                                          <p:spTgt spid="18"/>
                                        </p:tgtEl>
                                        <p:attrNameLst>
                                          <p:attrName>ppt_x</p:attrName>
                                          <p:attrName>ppt_y</p:attrName>
                                        </p:attrNameLst>
                                      </p:cBhvr>
                                      <p:rCtr x="5332" y="2083"/>
                                    </p:animMotion>
                                  </p:childTnLst>
                                </p:cTn>
                              </p:par>
                            </p:childTnLst>
                          </p:cTn>
                        </p:par>
                        <p:par>
                          <p:cTn id="34" fill="hold">
                            <p:stCondLst>
                              <p:cond delay="12500"/>
                            </p:stCondLst>
                            <p:childTnLst>
                              <p:par>
                                <p:cTn id="35" presetID="0" presetClass="path" presetSubtype="0" accel="50000" decel="50000" fill="hold" grpId="5" nodeType="afterEffect">
                                  <p:stCondLst>
                                    <p:cond delay="0"/>
                                  </p:stCondLst>
                                  <p:childTnLst>
                                    <p:animMotion origin="layout" path="M 0.4677 -0.04096 C 0.4835 -0.04096 0.49948 -0.04096 0.51546 -0.04073 C 0.51789 -0.04073 0.51945 -0.04027 0.52206 -0.04004 C 0.52293 -0.04004 0.53786 -0.03957 0.53821 -0.03957 C 0.55314 -0.03888 0.56982 -0.03818 0.58388 -0.0368 C 0.58962 -0.0361 0.59517 -0.03541 0.6016 -0.03471 " pathEditMode="relative" rAng="0" ptsTypes="fffffA">
                                      <p:cBhvr>
                                        <p:cTn id="36" dur="2000" fill="hold"/>
                                        <p:tgtEl>
                                          <p:spTgt spid="18"/>
                                        </p:tgtEl>
                                        <p:attrNameLst>
                                          <p:attrName>ppt_x</p:attrName>
                                          <p:attrName>ppt_y</p:attrName>
                                        </p:attrNameLst>
                                      </p:cBhvr>
                                      <p:rCtr x="6686"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5" grpId="0" animBg="1"/>
      <p:bldP spid="15" grpId="1" animBg="1"/>
      <p:bldP spid="17" grpId="0" animBg="1"/>
      <p:bldP spid="18" grpId="0" animBg="1"/>
      <p:bldP spid="18" grpId="1" animBg="1"/>
      <p:bldP spid="18" grpId="2" animBg="1"/>
      <p:bldP spid="18" grpId="3" animBg="1"/>
      <p:bldP spid="18" grpId="4" animBg="1"/>
      <p:bldP spid="18" grpId="5"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49" y="-622"/>
            <a:ext cx="7897258" cy="1143000"/>
          </a:xfrm>
        </p:spPr>
        <p:txBody>
          <a:bodyPr>
            <a:normAutofit fontScale="90000"/>
          </a:bodyPr>
          <a:lstStyle/>
          <a:p>
            <a:r>
              <a:rPr lang="fr-FR" sz="3600" dirty="0" smtClean="0"/>
              <a:t>SITUATION DE REFERENCE (1</a:t>
            </a:r>
            <a:r>
              <a:rPr lang="fr-FR" sz="3600" baseline="30000" dirty="0" smtClean="0"/>
              <a:t>ère</a:t>
            </a:r>
            <a:r>
              <a:rPr lang="fr-FR" sz="3600" dirty="0" smtClean="0"/>
              <a:t> mi-temps) </a:t>
            </a:r>
            <a:br>
              <a:rPr lang="fr-FR" sz="3600" dirty="0" smtClean="0"/>
            </a:br>
            <a:r>
              <a:rPr lang="fr-FR" sz="3600" dirty="0" smtClean="0"/>
              <a:t>fin 2</a:t>
            </a:r>
            <a:r>
              <a:rPr lang="fr-FR" sz="3600" baseline="30000" dirty="0" smtClean="0"/>
              <a:t>nd</a:t>
            </a:r>
            <a:r>
              <a:rPr lang="fr-FR" sz="3600" dirty="0" smtClean="0"/>
              <a:t> cycle enseignement</a:t>
            </a:r>
            <a:endParaRPr lang="fr-FR" sz="3600" dirty="0"/>
          </a:p>
        </p:txBody>
      </p:sp>
      <p:sp>
        <p:nvSpPr>
          <p:cNvPr id="8" name="ZoneTexte 7"/>
          <p:cNvSpPr txBox="1"/>
          <p:nvPr/>
        </p:nvSpPr>
        <p:spPr>
          <a:xfrm>
            <a:off x="2915298" y="1317945"/>
            <a:ext cx="1185333" cy="369332"/>
          </a:xfrm>
          <a:prstGeom prst="rect">
            <a:avLst/>
          </a:prstGeom>
          <a:noFill/>
        </p:spPr>
        <p:txBody>
          <a:bodyPr wrap="square" rtlCol="0">
            <a:spAutoFit/>
          </a:bodyPr>
          <a:lstStyle/>
          <a:p>
            <a:pPr algn="ctr"/>
            <a:r>
              <a:rPr lang="fr-FR" dirty="0" smtClean="0"/>
              <a:t>20 à 22 m</a:t>
            </a:r>
            <a:endParaRPr lang="fr-FR" dirty="0"/>
          </a:p>
        </p:txBody>
      </p:sp>
      <p:cxnSp>
        <p:nvCxnSpPr>
          <p:cNvPr id="10" name="Connecteur droit avec flèche 9"/>
          <p:cNvCxnSpPr/>
          <p:nvPr/>
        </p:nvCxnSpPr>
        <p:spPr>
          <a:xfrm flipH="1">
            <a:off x="755576" y="1484784"/>
            <a:ext cx="1724293"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4631168" y="1484784"/>
            <a:ext cx="1710265"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364898" y="4041064"/>
            <a:ext cx="0" cy="121218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flipH="1" flipV="1">
            <a:off x="371313" y="1789022"/>
            <a:ext cx="3259" cy="94339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rot="16200000">
            <a:off x="-299115" y="3184228"/>
            <a:ext cx="1141083" cy="338554"/>
          </a:xfrm>
          <a:prstGeom prst="rect">
            <a:avLst/>
          </a:prstGeom>
          <a:noFill/>
        </p:spPr>
        <p:txBody>
          <a:bodyPr wrap="square" rtlCol="0">
            <a:spAutoFit/>
          </a:bodyPr>
          <a:lstStyle/>
          <a:p>
            <a:pPr algn="ctr"/>
            <a:r>
              <a:rPr lang="fr-FR" sz="1600" dirty="0" smtClean="0"/>
              <a:t>12 à 13 m</a:t>
            </a:r>
            <a:endParaRPr lang="fr-FR" sz="1600" dirty="0"/>
          </a:p>
        </p:txBody>
      </p:sp>
      <p:sp>
        <p:nvSpPr>
          <p:cNvPr id="27" name="Rectangle à coins arrondis 26"/>
          <p:cNvSpPr/>
          <p:nvPr/>
        </p:nvSpPr>
        <p:spPr>
          <a:xfrm>
            <a:off x="6819125" y="1422528"/>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4X4</a:t>
            </a:r>
            <a:endParaRPr lang="fr-FR" dirty="0">
              <a:solidFill>
                <a:srgbClr val="000000"/>
              </a:solidFill>
            </a:endParaRPr>
          </a:p>
        </p:txBody>
      </p:sp>
      <p:sp>
        <p:nvSpPr>
          <p:cNvPr id="28" name="Rectangle à coins arrondis 27"/>
          <p:cNvSpPr/>
          <p:nvPr/>
        </p:nvSpPr>
        <p:spPr>
          <a:xfrm>
            <a:off x="6819125" y="2075722"/>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Engagement normal</a:t>
            </a:r>
            <a:endParaRPr lang="fr-FR" dirty="0">
              <a:solidFill>
                <a:srgbClr val="000000"/>
              </a:solidFill>
            </a:endParaRPr>
          </a:p>
        </p:txBody>
      </p:sp>
      <p:sp>
        <p:nvSpPr>
          <p:cNvPr id="29" name="Rectangle à coins arrondis 28"/>
          <p:cNvSpPr/>
          <p:nvPr/>
        </p:nvSpPr>
        <p:spPr>
          <a:xfrm>
            <a:off x="6819125" y="2732415"/>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Pas de contact</a:t>
            </a:r>
            <a:endParaRPr lang="fr-FR" dirty="0">
              <a:solidFill>
                <a:srgbClr val="000000"/>
              </a:solidFill>
            </a:endParaRPr>
          </a:p>
        </p:txBody>
      </p:sp>
      <p:sp>
        <p:nvSpPr>
          <p:cNvPr id="30" name="Rectangle à coins arrondis 29"/>
          <p:cNvSpPr/>
          <p:nvPr/>
        </p:nvSpPr>
        <p:spPr>
          <a:xfrm>
            <a:off x="6819125" y="3445080"/>
            <a:ext cx="2108376" cy="1128975"/>
          </a:xfrm>
          <a:prstGeom prst="roundRect">
            <a:avLst/>
          </a:prstGeom>
          <a:solidFill>
            <a:srgbClr val="FFEB0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Défense « homme à homme » ou « fille à fille » ½</a:t>
            </a:r>
          </a:p>
          <a:p>
            <a:pPr algn="ctr"/>
            <a:r>
              <a:rPr lang="fr-FR" dirty="0" smtClean="0">
                <a:solidFill>
                  <a:srgbClr val="000000"/>
                </a:solidFill>
              </a:rPr>
              <a:t> terrain</a:t>
            </a:r>
            <a:endParaRPr lang="fr-FR" dirty="0">
              <a:solidFill>
                <a:srgbClr val="000000"/>
              </a:solidFill>
            </a:endParaRPr>
          </a:p>
        </p:txBody>
      </p:sp>
      <p:sp>
        <p:nvSpPr>
          <p:cNvPr id="31" name="Rectangle à coins arrondis 30"/>
          <p:cNvSpPr/>
          <p:nvPr/>
        </p:nvSpPr>
        <p:spPr>
          <a:xfrm>
            <a:off x="6819125" y="4820466"/>
            <a:ext cx="2108376" cy="813881"/>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3 terrains possibles dans largeur de terrain normal</a:t>
            </a:r>
            <a:endParaRPr lang="fr-FR" dirty="0">
              <a:solidFill>
                <a:srgbClr val="000000"/>
              </a:solidFill>
            </a:endParaRPr>
          </a:p>
        </p:txBody>
      </p:sp>
      <p:sp>
        <p:nvSpPr>
          <p:cNvPr id="33" name="Espace réservé du numéro de diapositive 32"/>
          <p:cNvSpPr>
            <a:spLocks noGrp="1"/>
          </p:cNvSpPr>
          <p:nvPr>
            <p:ph type="sldNum" sz="quarter" idx="4294967295"/>
          </p:nvPr>
        </p:nvSpPr>
        <p:spPr>
          <a:xfrm>
            <a:off x="6553200" y="6356350"/>
            <a:ext cx="2133600" cy="365125"/>
          </a:xfrm>
          <a:prstGeom prst="rect">
            <a:avLst/>
          </a:prstGeom>
        </p:spPr>
        <p:txBody>
          <a:bodyPr/>
          <a:lstStyle/>
          <a:p>
            <a:fld id="{71FF0ED0-367E-844B-8F08-44A69254A6F7}" type="slidenum">
              <a:rPr lang="fr-FR" smtClean="0"/>
              <a:t>24</a:t>
            </a:fld>
            <a:endParaRPr lang="fr-FR"/>
          </a:p>
        </p:txBody>
      </p:sp>
      <p:grpSp>
        <p:nvGrpSpPr>
          <p:cNvPr id="16" name="Grouper 15"/>
          <p:cNvGrpSpPr/>
          <p:nvPr/>
        </p:nvGrpSpPr>
        <p:grpSpPr>
          <a:xfrm>
            <a:off x="539552" y="1729915"/>
            <a:ext cx="6087254" cy="3579227"/>
            <a:chOff x="1658252" y="2204217"/>
            <a:chExt cx="6087254" cy="3579227"/>
          </a:xfrm>
        </p:grpSpPr>
        <p:sp>
          <p:nvSpPr>
            <p:cNvPr id="17" name="Rectangle 16"/>
            <p:cNvSpPr/>
            <p:nvPr/>
          </p:nvSpPr>
          <p:spPr>
            <a:xfrm>
              <a:off x="1658252" y="2204217"/>
              <a:ext cx="6087254" cy="3579227"/>
            </a:xfrm>
            <a:prstGeom prst="rect">
              <a:avLst/>
            </a:prstGeom>
            <a:solidFill>
              <a:srgbClr val="0CF8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bg1"/>
                  </a:solidFill>
                </a:ln>
              </a:endParaRPr>
            </a:p>
          </p:txBody>
        </p:sp>
        <p:cxnSp>
          <p:nvCxnSpPr>
            <p:cNvPr id="19" name="Connecteur droit 18"/>
            <p:cNvCxnSpPr/>
            <p:nvPr/>
          </p:nvCxnSpPr>
          <p:spPr>
            <a:xfrm>
              <a:off x="2833722" y="2204217"/>
              <a:ext cx="10495" cy="3579227"/>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6532210" y="2204217"/>
              <a:ext cx="10495" cy="3579227"/>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1658252" y="3663198"/>
              <a:ext cx="167924" cy="7347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7577582" y="3663198"/>
              <a:ext cx="167924" cy="73473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3" name="AutoShape 26"/>
          <p:cNvSpPr>
            <a:spLocks noChangeArrowheads="1"/>
          </p:cNvSpPr>
          <p:nvPr/>
        </p:nvSpPr>
        <p:spPr bwMode="auto">
          <a:xfrm>
            <a:off x="2562932" y="3375860"/>
            <a:ext cx="288925" cy="28733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24" name="AutoShape 24"/>
          <p:cNvSpPr>
            <a:spLocks noChangeArrowheads="1"/>
          </p:cNvSpPr>
          <p:nvPr/>
        </p:nvSpPr>
        <p:spPr bwMode="auto">
          <a:xfrm>
            <a:off x="2275110" y="2512104"/>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25" name="AutoShape 26"/>
          <p:cNvSpPr>
            <a:spLocks noChangeArrowheads="1"/>
          </p:cNvSpPr>
          <p:nvPr/>
        </p:nvSpPr>
        <p:spPr bwMode="auto">
          <a:xfrm>
            <a:off x="2813223" y="4493916"/>
            <a:ext cx="288925" cy="287337"/>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2" name="AutoShape 15"/>
          <p:cNvSpPr>
            <a:spLocks noChangeArrowheads="1"/>
          </p:cNvSpPr>
          <p:nvPr/>
        </p:nvSpPr>
        <p:spPr bwMode="auto">
          <a:xfrm rot="15467190" flipV="1">
            <a:off x="3761080" y="2392182"/>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35" name="AutoShape 15"/>
          <p:cNvSpPr>
            <a:spLocks noChangeArrowheads="1"/>
          </p:cNvSpPr>
          <p:nvPr/>
        </p:nvSpPr>
        <p:spPr bwMode="auto">
          <a:xfrm rot="16917118" flipV="1">
            <a:off x="3956355" y="4553650"/>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36" name="AutoShape 15"/>
          <p:cNvSpPr>
            <a:spLocks noChangeArrowheads="1"/>
          </p:cNvSpPr>
          <p:nvPr/>
        </p:nvSpPr>
        <p:spPr bwMode="auto">
          <a:xfrm rot="16517390" flipV="1">
            <a:off x="3849378" y="3410936"/>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37" name="AutoShape 27"/>
          <p:cNvSpPr>
            <a:spLocks noChangeArrowheads="1"/>
          </p:cNvSpPr>
          <p:nvPr/>
        </p:nvSpPr>
        <p:spPr bwMode="auto">
          <a:xfrm>
            <a:off x="2813223" y="3565258"/>
            <a:ext cx="144462" cy="134042"/>
          </a:xfrm>
          <a:prstGeom prst="flowChartConnector">
            <a:avLst/>
          </a:prstGeom>
          <a:solidFill>
            <a:srgbClr val="FFFF00"/>
          </a:solidFill>
          <a:ln w="9525">
            <a:solidFill>
              <a:schemeClr val="tx1"/>
            </a:solidFill>
            <a:round/>
            <a:headEnd/>
            <a:tailEnd/>
          </a:ln>
        </p:spPr>
        <p:txBody>
          <a:bodyPr wrap="none" anchor="ctr"/>
          <a:lstStyle/>
          <a:p>
            <a:endParaRPr lang="fr-FR">
              <a:latin typeface="Trebuchet MS" pitchFamily="34" charset="0"/>
            </a:endParaRPr>
          </a:p>
        </p:txBody>
      </p:sp>
      <p:sp>
        <p:nvSpPr>
          <p:cNvPr id="38" name="AutoShape 24"/>
          <p:cNvSpPr>
            <a:spLocks noChangeArrowheads="1"/>
          </p:cNvSpPr>
          <p:nvPr/>
        </p:nvSpPr>
        <p:spPr bwMode="auto">
          <a:xfrm>
            <a:off x="730937" y="3474051"/>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9" name="AutoShape 15"/>
          <p:cNvSpPr>
            <a:spLocks noChangeArrowheads="1"/>
          </p:cNvSpPr>
          <p:nvPr/>
        </p:nvSpPr>
        <p:spPr bwMode="auto">
          <a:xfrm rot="16517390" flipV="1">
            <a:off x="6077626" y="3380902"/>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0" name="Triangle isocèle 39"/>
          <p:cNvSpPr/>
          <p:nvPr/>
        </p:nvSpPr>
        <p:spPr>
          <a:xfrm>
            <a:off x="4358811" y="1394287"/>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1" name="Triangle isocèle 40"/>
          <p:cNvSpPr/>
          <p:nvPr/>
        </p:nvSpPr>
        <p:spPr>
          <a:xfrm>
            <a:off x="4358811" y="4979541"/>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 name="Shape 516"/>
          <p:cNvSpPr/>
          <p:nvPr/>
        </p:nvSpPr>
        <p:spPr>
          <a:xfrm flipV="1">
            <a:off x="3516880" y="1721730"/>
            <a:ext cx="1" cy="3552328"/>
          </a:xfrm>
          <a:prstGeom prst="line">
            <a:avLst/>
          </a:prstGeom>
          <a:ln w="38100">
            <a:solidFill>
              <a:schemeClr val="accent2"/>
            </a:solidFill>
            <a:custDash>
              <a:ds d="200000" sp="200000"/>
            </a:custDash>
            <a:miter lim="400000"/>
          </a:ln>
          <a:effectLst>
            <a:outerShdw blurRad="38100" dist="20000" dir="5400000" rotWithShape="0">
              <a:srgbClr val="000000">
                <a:alpha val="38000"/>
              </a:srgbClr>
            </a:outerShdw>
          </a:effectLst>
        </p:spPr>
        <p:txBody>
          <a:bodyPr lIns="45719" rIns="45719"/>
          <a:lstStyle/>
          <a:p>
            <a:endParaRPr/>
          </a:p>
        </p:txBody>
      </p:sp>
      <p:sp>
        <p:nvSpPr>
          <p:cNvPr id="43" name="Triangle isocèle 42"/>
          <p:cNvSpPr/>
          <p:nvPr/>
        </p:nvSpPr>
        <p:spPr>
          <a:xfrm>
            <a:off x="2479869" y="1422528"/>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 name="Triangle isocèle 43"/>
          <p:cNvSpPr/>
          <p:nvPr/>
        </p:nvSpPr>
        <p:spPr>
          <a:xfrm>
            <a:off x="2479869" y="5007782"/>
            <a:ext cx="281898" cy="394735"/>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45" name="page1image600.png"/>
          <p:cNvPicPr>
            <a:picLocks noChangeAspect="1"/>
          </p:cNvPicPr>
          <p:nvPr/>
        </p:nvPicPr>
        <p:blipFill>
          <a:blip r:embed="rId3">
            <a:extLst/>
          </a:blip>
          <a:stretch>
            <a:fillRect/>
          </a:stretch>
        </p:blipFill>
        <p:spPr>
          <a:xfrm>
            <a:off x="8319519" y="231479"/>
            <a:ext cx="701657" cy="701658"/>
          </a:xfrm>
          <a:prstGeom prst="rect">
            <a:avLst/>
          </a:prstGeom>
          <a:ln w="12700">
            <a:miter lim="400000"/>
          </a:ln>
        </p:spPr>
      </p:pic>
      <p:sp>
        <p:nvSpPr>
          <p:cNvPr id="3" name="ZoneTexte 2"/>
          <p:cNvSpPr txBox="1"/>
          <p:nvPr/>
        </p:nvSpPr>
        <p:spPr>
          <a:xfrm>
            <a:off x="1258936" y="6550260"/>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sp>
        <p:nvSpPr>
          <p:cNvPr id="4" name="ZoneTexte 3"/>
          <p:cNvSpPr txBox="1"/>
          <p:nvPr/>
        </p:nvSpPr>
        <p:spPr>
          <a:xfrm>
            <a:off x="4523258" y="6383162"/>
            <a:ext cx="923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000661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69 -0.00093 C 0.00417 -0.01112 0.00365 -0.02177 0.00643 -0.03196 C 0.00747 -0.04586 0.00938 -0.05744 0.0132 -0.07017 C 0.01563 -0.09287 0.02032 -0.1151 0.02362 -0.13757 C 0.02588 -0.15424 0.02588 -0.14521 0.02588 -0.15123 " pathEditMode="relative" rAng="0" ptsTypes="ffffA">
                                      <p:cBhvr>
                                        <p:cTn id="6" dur="1700" fill="hold"/>
                                        <p:tgtEl>
                                          <p:spTgt spid="37"/>
                                        </p:tgtEl>
                                        <p:attrNameLst>
                                          <p:attrName>ppt_x</p:attrName>
                                          <p:attrName>ppt_y</p:attrName>
                                        </p:attrNameLst>
                                      </p:cBhvr>
                                      <p:rCtr x="1250" y="-7666"/>
                                    </p:animMotion>
                                  </p:childTnLst>
                                </p:cTn>
                              </p:par>
                              <p:par>
                                <p:cTn id="7" presetID="0" presetClass="path" presetSubtype="0" accel="50000" decel="50000" fill="hold" grpId="0" nodeType="withEffect">
                                  <p:stCondLst>
                                    <p:cond delay="0"/>
                                  </p:stCondLst>
                                  <p:childTnLst>
                                    <p:animMotion origin="layout" path="M -4.41125E-6 -8.75405E-7 C 0.02432 -0.00509 0.0469 -0.01181 0.07138 -0.00695 C 0.07312 -0.00394 0.07677 -8.75405E-7 0.07677 -0.00116 " pathEditMode="relative" rAng="0" ptsTypes="ffA">
                                      <p:cBhvr>
                                        <p:cTn id="8" dur="1700" fill="hold"/>
                                        <p:tgtEl>
                                          <p:spTgt spid="24"/>
                                        </p:tgtEl>
                                        <p:attrNameLst>
                                          <p:attrName>ppt_x</p:attrName>
                                          <p:attrName>ppt_y</p:attrName>
                                        </p:attrNameLst>
                                      </p:cBhvr>
                                      <p:rCtr x="3838" y="-602"/>
                                    </p:animMotion>
                                  </p:childTnLst>
                                </p:cTn>
                              </p:par>
                              <p:par>
                                <p:cTn id="9" presetID="0" presetClass="path" presetSubtype="0" accel="50000" decel="50000" fill="hold" grpId="0" nodeType="withEffect">
                                  <p:stCondLst>
                                    <p:cond delay="0"/>
                                  </p:stCondLst>
                                  <p:childTnLst>
                                    <p:animMotion origin="layout" path="M 2.28899E-6 -1.25521E-6 C -0.00678 0.00023 -0.01355 0.00023 -0.02015 0.00093 C -0.02918 0.00139 -0.03838 0.00649 -0.04724 0.00926 C -0.05401 0.01135 -0.06166 0.01274 -0.06826 0.01552 C -0.0693 0.01598 -0.066 0.01552 -0.06496 0.01552 " pathEditMode="relative" rAng="0" ptsTypes="ffffA">
                                      <p:cBhvr>
                                        <p:cTn id="10" dur="1700" fill="hold"/>
                                        <p:tgtEl>
                                          <p:spTgt spid="32"/>
                                        </p:tgtEl>
                                        <p:attrNameLst>
                                          <p:attrName>ppt_x</p:attrName>
                                          <p:attrName>ppt_y</p:attrName>
                                        </p:attrNameLst>
                                      </p:cBhvr>
                                      <p:rCtr x="-3473" y="787"/>
                                    </p:animMotion>
                                  </p:childTnLst>
                                </p:cTn>
                              </p:par>
                            </p:childTnLst>
                          </p:cTn>
                        </p:par>
                        <p:par>
                          <p:cTn id="11" fill="hold">
                            <p:stCondLst>
                              <p:cond delay="1700"/>
                            </p:stCondLst>
                            <p:childTnLst>
                              <p:par>
                                <p:cTn id="12" presetID="0" presetClass="path" presetSubtype="0" accel="50000" decel="50000" fill="hold" grpId="1" nodeType="afterEffect">
                                  <p:stCondLst>
                                    <p:cond delay="0"/>
                                  </p:stCondLst>
                                  <p:childTnLst>
                                    <p:animMotion origin="layout" path="M 0.02588 -0.15123 C 0.03369 -0.12159 0.04151 -0.09194 0.05158 -0.06184 C 0.05557 -0.0491 0.0653 -0.02293 0.0653 -0.02247 " pathEditMode="relative" rAng="0" ptsTypes="ffA">
                                      <p:cBhvr>
                                        <p:cTn id="13" dur="1700" fill="hold"/>
                                        <p:tgtEl>
                                          <p:spTgt spid="37"/>
                                        </p:tgtEl>
                                        <p:attrNameLst>
                                          <p:attrName>ppt_x</p:attrName>
                                          <p:attrName>ppt_y</p:attrName>
                                        </p:attrNameLst>
                                      </p:cBhvr>
                                      <p:rCtr x="1962" y="6438"/>
                                    </p:animMotion>
                                  </p:childTnLst>
                                </p:cTn>
                              </p:par>
                              <p:par>
                                <p:cTn id="14" presetID="0" presetClass="path" presetSubtype="0" accel="50000" decel="50000" fill="hold" grpId="0" nodeType="withEffect">
                                  <p:stCondLst>
                                    <p:cond delay="0"/>
                                  </p:stCondLst>
                                  <p:childTnLst>
                                    <p:animMotion origin="layout" path="M -1.29906E-6 -1.5887E-6 C 0.02397 -1.5887E-6 0.04811 -1.5887E-6 0.07225 -1.5887E-6 " pathEditMode="relative" ptsTypes="fA">
                                      <p:cBhvr>
                                        <p:cTn id="15" dur="1700" fill="hold"/>
                                        <p:tgtEl>
                                          <p:spTgt spid="23"/>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0" nodeType="clickEffect">
                                  <p:stCondLst>
                                    <p:cond delay="0"/>
                                  </p:stCondLst>
                                  <p:childTnLst>
                                    <p:animMotion origin="layout" path="M -3.31018E-6 -1.19963E-6 C -0.01493 -0.00347 -0.02952 -0.00671 -0.04428 -0.00671 " pathEditMode="relative" rAng="0" ptsTypes="fA">
                                      <p:cBhvr>
                                        <p:cTn id="19" dur="1700" fill="hold"/>
                                        <p:tgtEl>
                                          <p:spTgt spid="36"/>
                                        </p:tgtEl>
                                        <p:attrNameLst>
                                          <p:attrName>ppt_x</p:attrName>
                                          <p:attrName>ppt_y</p:attrName>
                                        </p:attrNameLst>
                                      </p:cBhvr>
                                      <p:rCtr x="-2223" y="-347"/>
                                    </p:animMotion>
                                  </p:childTnLst>
                                </p:cTn>
                              </p:par>
                            </p:childTnLst>
                          </p:cTn>
                        </p:par>
                        <p:par>
                          <p:cTn id="20" fill="hold">
                            <p:stCondLst>
                              <p:cond delay="1700"/>
                            </p:stCondLst>
                            <p:childTnLst>
                              <p:par>
                                <p:cTn id="21" presetID="0" presetClass="path" presetSubtype="0" accel="50000" decel="50000" fill="hold" grpId="2" nodeType="afterEffect">
                                  <p:stCondLst>
                                    <p:cond delay="0"/>
                                  </p:stCondLst>
                                  <p:childTnLst>
                                    <p:animMotion origin="layout" path="M 0.0653 -0.02247 C 0.06825 -0.00394 0.07173 0.01459 0.0752 0.03335 C 0.07694 0.04307 0.07711 0.05326 0.07954 0.06299 C 0.08093 0.06924 0.08388 0.0748 0.08388 0.08175 " pathEditMode="relative" rAng="0" ptsTypes="fffA">
                                      <p:cBhvr>
                                        <p:cTn id="22" dur="1800" fill="hold"/>
                                        <p:tgtEl>
                                          <p:spTgt spid="37"/>
                                        </p:tgtEl>
                                        <p:attrNameLst>
                                          <p:attrName>ppt_x</p:attrName>
                                          <p:attrName>ppt_y</p:attrName>
                                        </p:attrNameLst>
                                      </p:cBhvr>
                                      <p:rCtr x="920" y="5211"/>
                                    </p:animMotion>
                                  </p:childTnLst>
                                </p:cTn>
                              </p:par>
                              <p:par>
                                <p:cTn id="23" presetID="0" presetClass="path" presetSubtype="0" accel="50000" decel="50000" fill="hold" grpId="0" nodeType="withEffect">
                                  <p:stCondLst>
                                    <p:cond delay="0"/>
                                  </p:stCondLst>
                                  <p:childTnLst>
                                    <p:animMotion origin="layout" path="M 9.79507E-7 -3.5711E-6 C 0.00851 -0.0081 0.01858 -0.01134 0.02831 -0.01713 C 0.04272 -0.02593 0.03282 -0.02269 0.0429 -0.02547 C 0.04741 -0.03057 0.0521 -0.03126 0.05783 -0.0352 C 0.05905 -0.03636 0.05992 -0.03728 0.06131 -0.03775 C 0.06269 -0.03867 0.06652 -0.03913 0.06652 -0.0389 " pathEditMode="relative" rAng="0" ptsTypes="fffffA">
                                      <p:cBhvr>
                                        <p:cTn id="24" dur="1700" fill="hold"/>
                                        <p:tgtEl>
                                          <p:spTgt spid="25"/>
                                        </p:tgtEl>
                                        <p:attrNameLst>
                                          <p:attrName>ppt_x</p:attrName>
                                          <p:attrName>ppt_y</p:attrName>
                                        </p:attrNameLst>
                                      </p:cBhvr>
                                      <p:rCtr x="3317" y="-1969"/>
                                    </p:animMotion>
                                  </p:childTnLst>
                                </p:cTn>
                              </p:par>
                              <p:par>
                                <p:cTn id="25" presetID="0" presetClass="path" presetSubtype="0" accel="50000" decel="50000" fill="hold" grpId="0" nodeType="withEffect">
                                  <p:stCondLst>
                                    <p:cond delay="0"/>
                                  </p:stCondLst>
                                  <p:childTnLst>
                                    <p:animMotion origin="layout" path="M 7.05106E-7 4.93747E-6 C -0.0007 -0.00302 -0.00104 -0.00417 -0.00261 -0.00649 C -0.00365 -0.01274 -0.00521 -0.0183 -0.00695 -0.02409 C -0.00764 -0.03011 -0.00973 -0.03567 -0.01094 -0.04146 C -0.01146 -0.04702 -0.01146 -0.04424 -0.01146 -0.04956 " pathEditMode="relative" rAng="0" ptsTypes="ffffA">
                                      <p:cBhvr>
                                        <p:cTn id="26" dur="1700" fill="hold"/>
                                        <p:tgtEl>
                                          <p:spTgt spid="35"/>
                                        </p:tgtEl>
                                        <p:attrNameLst>
                                          <p:attrName>ppt_x</p:attrName>
                                          <p:attrName>ppt_y</p:attrName>
                                        </p:attrNameLst>
                                      </p:cBhvr>
                                      <p:rCtr x="-573" y="-2478"/>
                                    </p:animMotion>
                                  </p:childTnLst>
                                </p:cTn>
                              </p:par>
                            </p:childTnLst>
                          </p:cTn>
                        </p:par>
                        <p:par>
                          <p:cTn id="27" fill="hold">
                            <p:stCondLst>
                              <p:cond delay="3500"/>
                            </p:stCondLst>
                            <p:childTnLst>
                              <p:par>
                                <p:cTn id="28" presetID="0" presetClass="path" presetSubtype="0" accel="50000" decel="50000" fill="hold" grpId="1" nodeType="afterEffect">
                                  <p:stCondLst>
                                    <p:cond delay="0"/>
                                  </p:stCondLst>
                                  <p:childTnLst>
                                    <p:animMotion origin="layout" path="M 0.0759 -0.06484 C 0.10264 -0.06808 0.12904 -0.07156 0.15613 -0.07248 C 0.16673 -0.07457 0.17749 -0.07596 0.18826 -0.07712 C 0.20355 -0.08152 0.21848 -0.08314 0.23411 -0.08476 C 0.24141 -0.08568 0.25599 -0.08777 0.25599 -0.08754 C 0.25825 -0.08893 0.26294 -0.09101 0.26294 -0.09078 " pathEditMode="relative" rAng="0" ptsTypes="fffffA">
                                      <p:cBhvr>
                                        <p:cTn id="29" dur="1400" fill="hold"/>
                                        <p:tgtEl>
                                          <p:spTgt spid="25"/>
                                        </p:tgtEl>
                                        <p:attrNameLst>
                                          <p:attrName>ppt_x</p:attrName>
                                          <p:attrName>ppt_y</p:attrName>
                                        </p:attrNameLst>
                                      </p:cBhvr>
                                      <p:rCtr x="9344" y="-1320"/>
                                    </p:animMotion>
                                  </p:childTnLst>
                                </p:cTn>
                              </p:par>
                              <p:par>
                                <p:cTn id="30" presetID="0" presetClass="path" presetSubtype="0" accel="50000" decel="50000" fill="hold" grpId="1" nodeType="withEffect">
                                  <p:stCondLst>
                                    <p:cond delay="0"/>
                                  </p:stCondLst>
                                  <p:childTnLst>
                                    <p:animMotion origin="layout" path="M 0 0 C 0.01199 0.00092 0.02189 0.00254 0.03318 0.00764 C 0.03769 0.00949 0.04707 0.01204 0.04707 0.01204 C 0.05871 0.02038 0.07121 0.02431 0.08371 0.03057 C 0.08771 0.03242 0.09118 0.03589 0.09518 0.03821 C 0.09674 0.0389 0.09813 0.04029 0.09987 0.04122 C 0.10091 0.04168 0.10334 0.04284 0.10334 0.04284 " pathEditMode="relative" ptsTypes="ffffffA">
                                      <p:cBhvr>
                                        <p:cTn id="31" dur="2000" fill="hold"/>
                                        <p:tgtEl>
                                          <p:spTgt spid="36"/>
                                        </p:tgtEl>
                                        <p:attrNameLst>
                                          <p:attrName>ppt_x</p:attrName>
                                          <p:attrName>ppt_y</p:attrName>
                                        </p:attrNameLst>
                                      </p:cBhvr>
                                    </p:animMotion>
                                  </p:childTnLst>
                                </p:cTn>
                              </p:par>
                              <p:par>
                                <p:cTn id="32" presetID="0" presetClass="path" presetSubtype="0" accel="50000" decel="50000" fill="hold" grpId="3" nodeType="withEffect">
                                  <p:stCondLst>
                                    <p:cond delay="0"/>
                                  </p:stCondLst>
                                  <p:childTnLst>
                                    <p:animMotion origin="layout" path="M 0.08388 0.08175 C 0.10681 0.07943 0.12834 0.07503 0.15109 0.07179 C 0.16985 0.066 0.1893 0.0667 0.20858 0.06461 C 0.22404 0.06299 0.23915 0.06021 0.25478 0.05859 C 0.26572 0.05535 0.26051 0.05581 0.27093 0.05581 " pathEditMode="relative" rAng="0" ptsTypes="ffffA">
                                      <p:cBhvr>
                                        <p:cTn id="33" dur="1400" fill="hold"/>
                                        <p:tgtEl>
                                          <p:spTgt spid="37"/>
                                        </p:tgtEl>
                                        <p:attrNameLst>
                                          <p:attrName>ppt_x</p:attrName>
                                          <p:attrName>ppt_y</p:attrName>
                                        </p:attrNameLst>
                                      </p:cBhvr>
                                      <p:rCtr x="9344" y="-1320"/>
                                    </p:animMotion>
                                  </p:childTnLst>
                                </p:cTn>
                              </p:par>
                            </p:childTnLst>
                          </p:cTn>
                        </p:par>
                        <p:par>
                          <p:cTn id="34" fill="hold">
                            <p:stCondLst>
                              <p:cond delay="5500"/>
                            </p:stCondLst>
                            <p:childTnLst>
                              <p:par>
                                <p:cTn id="35" presetID="0" presetClass="path" presetSubtype="0" accel="50000" decel="50000" fill="hold" grpId="4" nodeType="afterEffect">
                                  <p:stCondLst>
                                    <p:cond delay="0"/>
                                  </p:stCondLst>
                                  <p:childTnLst>
                                    <p:animMotion origin="layout" path="M 0.27093 0.05582 C 0.2982 0.03335 0.32581 0.02849 0.35377 0.01529 C 0.36558 0.01876 0.37739 0.01992 0.38938 0.02363 C 0.39302 0.02548 0.40049 0.0315 0.40049 0.03081 " pathEditMode="relative" rAng="0" ptsTypes="fffA">
                                      <p:cBhvr>
                                        <p:cTn id="36" dur="1000" fill="hold"/>
                                        <p:tgtEl>
                                          <p:spTgt spid="37"/>
                                        </p:tgtEl>
                                        <p:attrNameLst>
                                          <p:attrName>ppt_x</p:attrName>
                                          <p:attrName>ppt_y</p:attrName>
                                        </p:attrNameLst>
                                      </p:cBhvr>
                                      <p:rCtr x="6478" y="-20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5" grpId="1" animBg="1"/>
      <p:bldP spid="32" grpId="0" animBg="1"/>
      <p:bldP spid="35" grpId="0" animBg="1"/>
      <p:bldP spid="36" grpId="0" animBg="1"/>
      <p:bldP spid="36" grpId="1" animBg="1"/>
      <p:bldP spid="37" grpId="0" animBg="1"/>
      <p:bldP spid="37" grpId="1" animBg="1"/>
      <p:bldP spid="37" grpId="2" animBg="1"/>
      <p:bldP spid="37" grpId="3" animBg="1"/>
      <p:bldP spid="37" grpId="4"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r 9"/>
          <p:cNvGrpSpPr/>
          <p:nvPr/>
        </p:nvGrpSpPr>
        <p:grpSpPr>
          <a:xfrm>
            <a:off x="755576" y="1994464"/>
            <a:ext cx="5281789" cy="3128732"/>
            <a:chOff x="1068211" y="2332269"/>
            <a:chExt cx="1654007" cy="949060"/>
          </a:xfrm>
        </p:grpSpPr>
        <p:sp>
          <p:nvSpPr>
            <p:cNvPr id="5" name="Rectangle 4"/>
            <p:cNvSpPr/>
            <p:nvPr/>
          </p:nvSpPr>
          <p:spPr>
            <a:xfrm>
              <a:off x="1068211" y="2332269"/>
              <a:ext cx="1654007" cy="949060"/>
            </a:xfrm>
            <a:prstGeom prst="rect">
              <a:avLst/>
            </a:prstGeom>
            <a:solidFill>
              <a:srgbClr val="0CF8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6" name="Connecteur droit 5"/>
            <p:cNvCxnSpPr/>
            <p:nvPr/>
          </p:nvCxnSpPr>
          <p:spPr>
            <a:xfrm flipH="1">
              <a:off x="1311941" y="2801791"/>
              <a:ext cx="114204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flipH="1">
            <a:off x="755576" y="2680052"/>
            <a:ext cx="127787" cy="3701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flipH="1">
            <a:off x="5888209" y="4094905"/>
            <a:ext cx="149156" cy="3709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flipH="1">
            <a:off x="755576" y="4127890"/>
            <a:ext cx="149156" cy="3709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flipH="1">
            <a:off x="5888209" y="2611004"/>
            <a:ext cx="149156" cy="37099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6" name="Connecteur droit 15"/>
          <p:cNvCxnSpPr/>
          <p:nvPr/>
        </p:nvCxnSpPr>
        <p:spPr>
          <a:xfrm>
            <a:off x="5166709" y="1994464"/>
            <a:ext cx="14111" cy="312873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a:off x="1533886" y="1977954"/>
            <a:ext cx="14111" cy="3128732"/>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Rectangle à coins arrondis 20"/>
          <p:cNvSpPr/>
          <p:nvPr/>
        </p:nvSpPr>
        <p:spPr>
          <a:xfrm>
            <a:off x="6819125" y="1422528"/>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4X4</a:t>
            </a:r>
            <a:endParaRPr lang="fr-FR" dirty="0">
              <a:solidFill>
                <a:srgbClr val="000000"/>
              </a:solidFill>
            </a:endParaRPr>
          </a:p>
        </p:txBody>
      </p:sp>
      <p:sp>
        <p:nvSpPr>
          <p:cNvPr id="22" name="Rectangle à coins arrondis 21"/>
          <p:cNvSpPr/>
          <p:nvPr/>
        </p:nvSpPr>
        <p:spPr>
          <a:xfrm>
            <a:off x="6819125" y="2075722"/>
            <a:ext cx="2108376" cy="555426"/>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Engagement GB</a:t>
            </a:r>
            <a:endParaRPr lang="fr-FR" dirty="0">
              <a:solidFill>
                <a:srgbClr val="000000"/>
              </a:solidFill>
            </a:endParaRPr>
          </a:p>
        </p:txBody>
      </p:sp>
      <p:sp>
        <p:nvSpPr>
          <p:cNvPr id="23" name="Rectangle à coins arrondis 22"/>
          <p:cNvSpPr/>
          <p:nvPr/>
        </p:nvSpPr>
        <p:spPr>
          <a:xfrm>
            <a:off x="6819125" y="2732415"/>
            <a:ext cx="2108376" cy="555426"/>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Pas de contact</a:t>
            </a:r>
            <a:endParaRPr lang="fr-FR" dirty="0">
              <a:solidFill>
                <a:srgbClr val="000000"/>
              </a:solidFill>
            </a:endParaRPr>
          </a:p>
        </p:txBody>
      </p:sp>
      <p:sp>
        <p:nvSpPr>
          <p:cNvPr id="24" name="Rectangle à coins arrondis 23"/>
          <p:cNvSpPr/>
          <p:nvPr/>
        </p:nvSpPr>
        <p:spPr>
          <a:xfrm>
            <a:off x="6819125" y="3445080"/>
            <a:ext cx="2108376" cy="1128975"/>
          </a:xfrm>
          <a:prstGeom prst="roundRect">
            <a:avLst/>
          </a:prstGeom>
          <a:solidFill>
            <a:srgbClr val="21FF0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rgbClr val="000000"/>
                </a:solidFill>
              </a:rPr>
              <a:t>Défense « homme à homme » ou « fille à fille » ½</a:t>
            </a:r>
          </a:p>
          <a:p>
            <a:pPr algn="ctr"/>
            <a:r>
              <a:rPr lang="fr-FR" dirty="0" smtClean="0">
                <a:solidFill>
                  <a:srgbClr val="000000"/>
                </a:solidFill>
              </a:rPr>
              <a:t> terrain</a:t>
            </a:r>
            <a:endParaRPr lang="fr-FR" dirty="0">
              <a:solidFill>
                <a:srgbClr val="000000"/>
              </a:solidFill>
            </a:endParaRPr>
          </a:p>
        </p:txBody>
      </p:sp>
      <p:sp>
        <p:nvSpPr>
          <p:cNvPr id="25" name="Rectangle à coins arrondis 24"/>
          <p:cNvSpPr/>
          <p:nvPr/>
        </p:nvSpPr>
        <p:spPr>
          <a:xfrm>
            <a:off x="6819125" y="4820466"/>
            <a:ext cx="2108376" cy="813881"/>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rgbClr val="000000"/>
                </a:solidFill>
              </a:rPr>
              <a:t>2</a:t>
            </a:r>
            <a:r>
              <a:rPr lang="fr-FR" dirty="0" smtClean="0">
                <a:solidFill>
                  <a:srgbClr val="000000"/>
                </a:solidFill>
              </a:rPr>
              <a:t> terrains possibles dans longueur de terrain normal</a:t>
            </a:r>
            <a:endParaRPr lang="fr-FR" dirty="0">
              <a:solidFill>
                <a:srgbClr val="000000"/>
              </a:solidFill>
            </a:endParaRPr>
          </a:p>
        </p:txBody>
      </p:sp>
      <p:sp>
        <p:nvSpPr>
          <p:cNvPr id="26" name="ZoneTexte 25"/>
          <p:cNvSpPr txBox="1"/>
          <p:nvPr/>
        </p:nvSpPr>
        <p:spPr>
          <a:xfrm>
            <a:off x="2699792" y="1412776"/>
            <a:ext cx="1185333" cy="369332"/>
          </a:xfrm>
          <a:prstGeom prst="rect">
            <a:avLst/>
          </a:prstGeom>
          <a:noFill/>
        </p:spPr>
        <p:txBody>
          <a:bodyPr wrap="square" rtlCol="0">
            <a:spAutoFit/>
          </a:bodyPr>
          <a:lstStyle/>
          <a:p>
            <a:pPr algn="ctr"/>
            <a:r>
              <a:rPr lang="fr-FR" dirty="0" smtClean="0"/>
              <a:t>40 m</a:t>
            </a:r>
            <a:endParaRPr lang="fr-FR" dirty="0"/>
          </a:p>
        </p:txBody>
      </p:sp>
      <p:cxnSp>
        <p:nvCxnSpPr>
          <p:cNvPr id="27" name="Connecteur droit avec flèche 26"/>
          <p:cNvCxnSpPr/>
          <p:nvPr/>
        </p:nvCxnSpPr>
        <p:spPr>
          <a:xfrm flipH="1">
            <a:off x="540070" y="1579615"/>
            <a:ext cx="1724293"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cteur droit avec flèche 27"/>
          <p:cNvCxnSpPr/>
          <p:nvPr/>
        </p:nvCxnSpPr>
        <p:spPr>
          <a:xfrm>
            <a:off x="4415662" y="1579615"/>
            <a:ext cx="1710265"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a:xfrm>
            <a:off x="364898" y="3752176"/>
            <a:ext cx="0" cy="121218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p:cNvCxnSpPr/>
          <p:nvPr/>
        </p:nvCxnSpPr>
        <p:spPr>
          <a:xfrm flipH="1" flipV="1">
            <a:off x="371313" y="2038603"/>
            <a:ext cx="3259" cy="94339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rot="16200000">
            <a:off x="-299115" y="3184228"/>
            <a:ext cx="1141083" cy="338554"/>
          </a:xfrm>
          <a:prstGeom prst="rect">
            <a:avLst/>
          </a:prstGeom>
          <a:noFill/>
        </p:spPr>
        <p:txBody>
          <a:bodyPr wrap="square" rtlCol="0">
            <a:spAutoFit/>
          </a:bodyPr>
          <a:lstStyle/>
          <a:p>
            <a:pPr algn="ctr"/>
            <a:r>
              <a:rPr lang="fr-FR" sz="1600" dirty="0" smtClean="0"/>
              <a:t> 20 m</a:t>
            </a:r>
            <a:endParaRPr lang="fr-FR" sz="1600" dirty="0"/>
          </a:p>
        </p:txBody>
      </p:sp>
      <p:sp>
        <p:nvSpPr>
          <p:cNvPr id="34" name="AutoShape 24"/>
          <p:cNvSpPr>
            <a:spLocks noChangeArrowheads="1"/>
          </p:cNvSpPr>
          <p:nvPr/>
        </p:nvSpPr>
        <p:spPr bwMode="auto">
          <a:xfrm>
            <a:off x="5677052" y="4163417"/>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5" name="AutoShape 24"/>
          <p:cNvSpPr>
            <a:spLocks noChangeArrowheads="1"/>
          </p:cNvSpPr>
          <p:nvPr/>
        </p:nvSpPr>
        <p:spPr bwMode="auto">
          <a:xfrm>
            <a:off x="1934262" y="2323666"/>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6" name="AutoShape 24"/>
          <p:cNvSpPr>
            <a:spLocks noChangeArrowheads="1"/>
          </p:cNvSpPr>
          <p:nvPr/>
        </p:nvSpPr>
        <p:spPr bwMode="auto">
          <a:xfrm>
            <a:off x="760269" y="2639294"/>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7" name="AutoShape 24"/>
          <p:cNvSpPr>
            <a:spLocks noChangeArrowheads="1"/>
          </p:cNvSpPr>
          <p:nvPr/>
        </p:nvSpPr>
        <p:spPr bwMode="auto">
          <a:xfrm>
            <a:off x="3740662" y="4066189"/>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8" name="AutoShape 24"/>
          <p:cNvSpPr>
            <a:spLocks noChangeArrowheads="1"/>
          </p:cNvSpPr>
          <p:nvPr/>
        </p:nvSpPr>
        <p:spPr bwMode="auto">
          <a:xfrm>
            <a:off x="4415662" y="4679707"/>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39" name="AutoShape 24"/>
          <p:cNvSpPr>
            <a:spLocks noChangeArrowheads="1"/>
          </p:cNvSpPr>
          <p:nvPr/>
        </p:nvSpPr>
        <p:spPr bwMode="auto">
          <a:xfrm>
            <a:off x="4656648" y="3739735"/>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40" name="AutoShape 24"/>
          <p:cNvSpPr>
            <a:spLocks noChangeArrowheads="1"/>
          </p:cNvSpPr>
          <p:nvPr/>
        </p:nvSpPr>
        <p:spPr bwMode="auto">
          <a:xfrm>
            <a:off x="2699792" y="2102318"/>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b="1" dirty="0">
              <a:latin typeface="+mn-lt"/>
              <a:cs typeface="+mn-cs"/>
            </a:endParaRPr>
          </a:p>
        </p:txBody>
      </p:sp>
      <p:sp>
        <p:nvSpPr>
          <p:cNvPr id="41" name="AutoShape 24"/>
          <p:cNvSpPr>
            <a:spLocks noChangeArrowheads="1"/>
          </p:cNvSpPr>
          <p:nvPr/>
        </p:nvSpPr>
        <p:spPr bwMode="auto">
          <a:xfrm>
            <a:off x="2410867" y="3000503"/>
            <a:ext cx="288925" cy="287338"/>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a:effectLst/>
        </p:spPr>
        <p:txBody>
          <a:bodyPr wrap="none" anchor="ctr"/>
          <a:lstStyle/>
          <a:p>
            <a:pPr fontAlgn="auto">
              <a:spcBef>
                <a:spcPts val="0"/>
              </a:spcBef>
              <a:spcAft>
                <a:spcPts val="0"/>
              </a:spcAft>
              <a:defRPr/>
            </a:pPr>
            <a:endParaRPr lang="fr-FR">
              <a:latin typeface="+mn-lt"/>
              <a:cs typeface="+mn-cs"/>
            </a:endParaRPr>
          </a:p>
        </p:txBody>
      </p:sp>
      <p:sp>
        <p:nvSpPr>
          <p:cNvPr id="42" name="AutoShape 15"/>
          <p:cNvSpPr>
            <a:spLocks noChangeArrowheads="1"/>
          </p:cNvSpPr>
          <p:nvPr/>
        </p:nvSpPr>
        <p:spPr bwMode="auto">
          <a:xfrm rot="16517390" flipV="1">
            <a:off x="5646095" y="2753667"/>
            <a:ext cx="293174" cy="32092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3" name="AutoShape 15"/>
          <p:cNvSpPr>
            <a:spLocks noChangeArrowheads="1"/>
          </p:cNvSpPr>
          <p:nvPr/>
        </p:nvSpPr>
        <p:spPr bwMode="auto">
          <a:xfrm rot="16517390" flipV="1">
            <a:off x="3903440" y="2168884"/>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4" name="AutoShape 15"/>
          <p:cNvSpPr>
            <a:spLocks noChangeArrowheads="1"/>
          </p:cNvSpPr>
          <p:nvPr/>
        </p:nvSpPr>
        <p:spPr bwMode="auto">
          <a:xfrm rot="16517390" flipV="1">
            <a:off x="4725544" y="3166193"/>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5" name="AutoShape 15"/>
          <p:cNvSpPr>
            <a:spLocks noChangeArrowheads="1"/>
          </p:cNvSpPr>
          <p:nvPr/>
        </p:nvSpPr>
        <p:spPr bwMode="auto">
          <a:xfrm rot="16517390" flipV="1">
            <a:off x="4448686" y="2674115"/>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6" name="AutoShape 15"/>
          <p:cNvSpPr>
            <a:spLocks noChangeArrowheads="1"/>
          </p:cNvSpPr>
          <p:nvPr/>
        </p:nvSpPr>
        <p:spPr bwMode="auto">
          <a:xfrm rot="5064665" flipV="1">
            <a:off x="726606" y="4147956"/>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7" name="AutoShape 15"/>
          <p:cNvSpPr>
            <a:spLocks noChangeArrowheads="1"/>
          </p:cNvSpPr>
          <p:nvPr/>
        </p:nvSpPr>
        <p:spPr bwMode="auto">
          <a:xfrm rot="4335937" flipV="1">
            <a:off x="3748042" y="3704410"/>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8" name="AutoShape 15"/>
          <p:cNvSpPr>
            <a:spLocks noChangeArrowheads="1"/>
          </p:cNvSpPr>
          <p:nvPr/>
        </p:nvSpPr>
        <p:spPr bwMode="auto">
          <a:xfrm rot="3215993" flipV="1">
            <a:off x="2780756" y="4364250"/>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sp>
        <p:nvSpPr>
          <p:cNvPr id="49" name="AutoShape 15"/>
          <p:cNvSpPr>
            <a:spLocks noChangeArrowheads="1"/>
          </p:cNvSpPr>
          <p:nvPr/>
        </p:nvSpPr>
        <p:spPr bwMode="auto">
          <a:xfrm rot="3780035" flipV="1">
            <a:off x="3785519" y="4524106"/>
            <a:ext cx="415925" cy="309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21FF0C"/>
          </a:solidFill>
          <a:ln w="9525">
            <a:solidFill>
              <a:schemeClr val="tx1"/>
            </a:solidFill>
            <a:miter lim="800000"/>
            <a:headEnd/>
            <a:tailEnd/>
          </a:ln>
        </p:spPr>
        <p:txBody>
          <a:bodyPr wrap="none" anchor="ctr"/>
          <a:lstStyle/>
          <a:p>
            <a:endParaRPr lang="fr-FR"/>
          </a:p>
        </p:txBody>
      </p:sp>
      <p:pic>
        <p:nvPicPr>
          <p:cNvPr id="51" name="Image 50"/>
          <p:cNvPicPr>
            <a:picLocks noChangeAspect="1"/>
          </p:cNvPicPr>
          <p:nvPr/>
        </p:nvPicPr>
        <p:blipFill>
          <a:blip r:embed="rId3"/>
          <a:stretch>
            <a:fillRect/>
          </a:stretch>
        </p:blipFill>
        <p:spPr>
          <a:xfrm flipH="1">
            <a:off x="1049193" y="2545013"/>
            <a:ext cx="376895" cy="372298"/>
          </a:xfrm>
          <a:prstGeom prst="rect">
            <a:avLst/>
          </a:prstGeom>
        </p:spPr>
      </p:pic>
      <p:sp>
        <p:nvSpPr>
          <p:cNvPr id="50" name="Shape 529"/>
          <p:cNvSpPr>
            <a:spLocks noGrp="1"/>
          </p:cNvSpPr>
          <p:nvPr>
            <p:ph type="title"/>
          </p:nvPr>
        </p:nvSpPr>
        <p:spPr>
          <a:xfrm>
            <a:off x="457200" y="253377"/>
            <a:ext cx="8229600" cy="1143001"/>
          </a:xfrm>
          <a:prstGeom prst="rect">
            <a:avLst/>
          </a:prstGeom>
        </p:spPr>
        <p:txBody>
          <a:bodyPr/>
          <a:lstStyle/>
          <a:p>
            <a:pPr>
              <a:defRPr sz="3200"/>
            </a:pPr>
            <a:r>
              <a:rPr dirty="0"/>
              <a:t>S.R. 2</a:t>
            </a:r>
            <a:r>
              <a:rPr baseline="30000" dirty="0"/>
              <a:t>ème</a:t>
            </a:r>
            <a:r>
              <a:rPr dirty="0"/>
              <a:t> mi-temps </a:t>
            </a:r>
            <a:br>
              <a:rPr dirty="0"/>
            </a:br>
            <a:r>
              <a:rPr dirty="0"/>
              <a:t>fin 2</a:t>
            </a:r>
            <a:r>
              <a:rPr baseline="30000" dirty="0"/>
              <a:t>ème</a:t>
            </a:r>
            <a:r>
              <a:rPr dirty="0"/>
              <a:t> séquence d’enseignement ou 2nde</a:t>
            </a:r>
          </a:p>
        </p:txBody>
      </p:sp>
      <p:pic>
        <p:nvPicPr>
          <p:cNvPr id="53" name="page1image600.png"/>
          <p:cNvPicPr>
            <a:picLocks noChangeAspect="1"/>
          </p:cNvPicPr>
          <p:nvPr/>
        </p:nvPicPr>
        <p:blipFill>
          <a:blip r:embed="rId4">
            <a:extLst/>
          </a:blip>
          <a:stretch>
            <a:fillRect/>
          </a:stretch>
        </p:blipFill>
        <p:spPr>
          <a:xfrm>
            <a:off x="8319519" y="231479"/>
            <a:ext cx="701657" cy="701658"/>
          </a:xfrm>
          <a:prstGeom prst="rect">
            <a:avLst/>
          </a:prstGeom>
          <a:ln w="12700">
            <a:miter lim="400000"/>
          </a:ln>
        </p:spPr>
      </p:pic>
    </p:spTree>
    <p:extLst>
      <p:ext uri="{BB962C8B-B14F-4D97-AF65-F5344CB8AC3E}">
        <p14:creationId xmlns:p14="http://schemas.microsoft.com/office/powerpoint/2010/main" val="10893801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9415E-6 7.15807E-6 C 0.00382 -0.00578 0.00903 -0.0118 0.01493 -0.01295 C 0.02101 -0.01897 0.03055 -0.02453 0.03819 -0.02591 C 0.04201 -0.028 0.04565 -0.02985 0.04982 -0.03124 C 0.06249 -0.04142 0.07811 -0.04073 0.09269 -0.04073 " pathEditMode="relative" ptsTypes="ffffA">
                                      <p:cBhvr>
                                        <p:cTn id="6" dur="2000" fill="hold"/>
                                        <p:tgtEl>
                                          <p:spTgt spid="51"/>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06683E-6 -1.43717E-6 C -0.01665 0.00046 -0.02933 0.00093 -0.04477 0.00347 C -0.05068 0.00625 -0.05484 0.00856 -0.06022 0.01227 C -0.0604 0.01227 -0.0663 0.01736 -0.06751 0.01736 " pathEditMode="relative" ptsTypes="fffA">
                                      <p:cBhvr>
                                        <p:cTn id="8" dur="2000" fill="hold"/>
                                        <p:tgtEl>
                                          <p:spTgt spid="4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48585E-6 4.33927E-6 C -0.02308 -0.00139 -0.04131 -0.00162 -0.06544 -0.00093 C -0.07221 -0.00023 -0.07846 0.00069 -0.08505 0.00162 C -0.08818 0.00231 -0.09113 0.00347 -0.09408 0.00416 C -0.09634 0.0044 -0.1005 0.00509 -0.1005 0.00509 " pathEditMode="relative" ptsTypes="ffffA">
                                      <p:cBhvr>
                                        <p:cTn id="10" dur="2000" fill="hold"/>
                                        <p:tgtEl>
                                          <p:spTgt spid="4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41955E-7 -7.07938E-6 C -0.00955 -0.0007 -0.0184 -0.00186 -0.02777 -0.00255 C -0.03333 -0.00394 -0.03871 -0.00417 -0.04409 -0.00533 C -0.05086 -0.00695 -0.05763 -0.0095 -0.06422 -0.0095 " pathEditMode="relative" ptsTypes="fffA">
                                      <p:cBhvr>
                                        <p:cTn id="12" dur="2000" fill="hold"/>
                                        <p:tgtEl>
                                          <p:spTgt spid="4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4.1156E-6 -1.42791E-6 C 0.00607 0.00532 0.00833 0.00995 0.01632 0.01226 C 0.02465 0.0118 0.03315 0.0118 0.04166 0.01134 C 0.0486 0.01088 0.05589 0.00694 0.06301 0.00694 " pathEditMode="relative" ptsTypes="fffA">
                                      <p:cBhvr>
                                        <p:cTn id="14" dur="2000" fill="hold"/>
                                        <p:tgtEl>
                                          <p:spTgt spid="41"/>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02048E-6 -2.86045E-6 C 0.00555 -0.00162 0.01041 -0.00578 0.01632 -0.00694 C 0.02933 -0.00995 0.04166 -0.01365 0.0552 -0.01365 " pathEditMode="relative" ptsTypes="ffA">
                                      <p:cBhvr>
                                        <p:cTn id="18" dur="2000" fill="hold"/>
                                        <p:tgtEl>
                                          <p:spTgt spid="40"/>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927 -0.04073 C 0.12047 -0.04212 0.14685 -0.05045 0.17445 -0.05531 C 0.18035 -0.05878 0.18626 -0.06109 0.1925 -0.06202 C 0.1991 -0.06595 0.20639 -0.06734 0.21351 -0.0685 C 0.2175 -0.07475 0.22271 -0.07382 0.22739 -0.07521 C 0.23347 -0.08007 0.23035 -0.07822 0.23677 -0.08007 C 0.23781 -0.08123 0.23868 -0.08262 0.23989 -0.08354 C 0.24076 -0.08447 0.24319 -0.08516 0.24319 -0.08493 " pathEditMode="relative" rAng="0" ptsTypes="fffffffA">
                                      <p:cBhvr>
                                        <p:cTn id="20" dur="2000" fill="hold"/>
                                        <p:tgtEl>
                                          <p:spTgt spid="51"/>
                                        </p:tgtEl>
                                        <p:attrNameLst>
                                          <p:attrName>ppt_x</p:attrName>
                                          <p:attrName>ppt_y</p:attrName>
                                        </p:attrNameLst>
                                      </p:cBhvr>
                                      <p:rCtr x="7516" y="-2222"/>
                                    </p:animMotion>
                                  </p:childTnLst>
                                </p:cTn>
                              </p:par>
                            </p:childTnLst>
                          </p:cTn>
                        </p:par>
                        <p:par>
                          <p:cTn id="21" fill="hold">
                            <p:stCondLst>
                              <p:cond delay="2000"/>
                            </p:stCondLst>
                            <p:childTnLst>
                              <p:par>
                                <p:cTn id="22" presetID="0" presetClass="path" presetSubtype="0" accel="50000" decel="50000" fill="hold" grpId="1" nodeType="afterEffect">
                                  <p:stCondLst>
                                    <p:cond delay="0"/>
                                  </p:stCondLst>
                                  <p:childTnLst>
                                    <p:animMotion origin="layout" path="M 0.06301 0.00695 C 0.06717 0.00833 0.07082 0.0088 0.07533 0.00949 C 0.08748 0.00926 0.09963 0.00949 0.11178 0.0088 C 0.12116 0.0081 0.13053 0.00301 0.14025 0.00185 C 0.14945 -0.00162 0.15865 -0.00509 0.1682 -0.00694 C 0.17497 -0.01157 0.18347 -0.01481 0.19094 -0.01735 C 0.20205 -0.02592 0.21489 -0.03055 0.226 -0.0398 C 0.22756 -0.04142 0.23312 -0.04397 0.23312 -0.04675 " pathEditMode="relative" rAng="0" ptsTypes="fffffffA">
                                      <p:cBhvr>
                                        <p:cTn id="23" dur="2000" fill="hold"/>
                                        <p:tgtEl>
                                          <p:spTgt spid="41"/>
                                        </p:tgtEl>
                                        <p:attrNameLst>
                                          <p:attrName>ppt_x</p:attrName>
                                          <p:attrName>ppt_y</p:attrName>
                                        </p:attrNameLst>
                                      </p:cBhvr>
                                      <p:rCtr x="8505" y="-2569"/>
                                    </p:animMotion>
                                  </p:childTnLst>
                                </p:cTn>
                              </p:par>
                            </p:childTnLst>
                          </p:cTn>
                        </p:par>
                        <p:par>
                          <p:cTn id="24" fill="hold">
                            <p:stCondLst>
                              <p:cond delay="4000"/>
                            </p:stCondLst>
                            <p:childTnLst>
                              <p:par>
                                <p:cTn id="25" presetID="0" presetClass="path" presetSubtype="0" accel="50000" decel="50000" fill="hold" nodeType="afterEffect">
                                  <p:stCondLst>
                                    <p:cond delay="0"/>
                                  </p:stCondLst>
                                  <p:childTnLst>
                                    <p:animMotion origin="layout" path="M 0.2517 -0.09211 C 0.25708 -0.08979 0.26124 -0.08516 0.26714 -0.08331 C 0.27791 -0.07475 0.28797 -0.06387 0.30117 -0.05716 C 0.30377 -0.0523 0.30637 -0.05068 0.31193 -0.04744 C 0.31609 -0.04235 0.3213 -0.03703 0.32911 -0.03471 C 0.33588 -0.02916 0.34335 -0.0236 0.35081 -0.01805 C 0.35654 -0.01388 0.364 -0.01064 0.37025 -0.00648 C 0.37442 -0.0037 0.38865 0.0081 0.39455 0.0081 " pathEditMode="relative" rAng="0" ptsTypes="fffffffA">
                                      <p:cBhvr>
                                        <p:cTn id="26" dur="2000" fill="hold"/>
                                        <p:tgtEl>
                                          <p:spTgt spid="51"/>
                                        </p:tgtEl>
                                        <p:attrNameLst>
                                          <p:attrName>ppt_x</p:attrName>
                                          <p:attrName>ppt_y</p:attrName>
                                        </p:attrNameLst>
                                      </p:cBhvr>
                                      <p:rCtr x="7134" y="4999"/>
                                    </p:animMotion>
                                  </p:childTnLst>
                                </p:cTn>
                              </p:par>
                              <p:par>
                                <p:cTn id="27" presetID="0" presetClass="path" presetSubtype="0" accel="50000" decel="50000" fill="hold" grpId="1" nodeType="withEffect">
                                  <p:stCondLst>
                                    <p:cond delay="0"/>
                                  </p:stCondLst>
                                  <p:childTnLst>
                                    <p:animMotion origin="layout" path="M -0.06423 -0.00949 C -0.05677 -0.01181 -0.04913 -0.01412 -0.04149 -0.01551 C -0.03854 -0.01736 -0.03663 -0.01829 -0.03316 -0.01898 C -0.02639 -0.02407 -0.01771 -0.0287 -0.01042 -0.03217 C -0.00868 -0.03402 -0.00643 -0.0368 -0.00452 -0.03819 C -0.00122 -0.04097 -0.00209 -0.03865 0.00069 -0.04166 C 0.00694 -0.04907 0.00121 -0.04351 0.00381 -0.04583 " pathEditMode="relative" rAng="0" ptsTypes="ffffffA">
                                      <p:cBhvr>
                                        <p:cTn id="28" dur="2000" fill="hold"/>
                                        <p:tgtEl>
                                          <p:spTgt spid="44"/>
                                        </p:tgtEl>
                                        <p:attrNameLst>
                                          <p:attrName>ppt_x</p:attrName>
                                          <p:attrName>ppt_y</p:attrName>
                                        </p:attrNameLst>
                                      </p:cBhvr>
                                      <p:rCtr x="3558" y="-1990"/>
                                    </p:animMotion>
                                  </p:childTnLst>
                                </p:cTn>
                              </p:par>
                            </p:childTnLst>
                          </p:cTn>
                        </p:par>
                        <p:par>
                          <p:cTn id="29" fill="hold">
                            <p:stCondLst>
                              <p:cond delay="6000"/>
                            </p:stCondLst>
                            <p:childTnLst>
                              <p:par>
                                <p:cTn id="30" presetID="0" presetClass="path" presetSubtype="0" accel="50000" decel="50000" fill="hold" grpId="1" nodeType="afterEffect">
                                  <p:stCondLst>
                                    <p:cond delay="0"/>
                                  </p:stCondLst>
                                  <p:childTnLst>
                                    <p:animMotion origin="layout" path="M 0.0552 -0.01366 C 0.07655 -0.01227 0.09599 -0.00417 0.11734 0.00046 C 0.15032 0.0199 0.21368 0.00416 0.22947 0.00254 C 0.23312 -0.00023 0.23103 0.00046 0.23537 0.00046 " pathEditMode="relative" rAng="0" ptsTypes="fffA">
                                      <p:cBhvr>
                                        <p:cTn id="31" dur="2000" fill="hold"/>
                                        <p:tgtEl>
                                          <p:spTgt spid="40"/>
                                        </p:tgtEl>
                                        <p:attrNameLst>
                                          <p:attrName>ppt_x</p:attrName>
                                          <p:attrName>ppt_y</p:attrName>
                                        </p:attrNameLst>
                                      </p:cBhvr>
                                      <p:rCtr x="9009" y="1666"/>
                                    </p:animMotion>
                                  </p:childTnLst>
                                </p:cTn>
                              </p:par>
                              <p:par>
                                <p:cTn id="32" presetID="0" presetClass="path" presetSubtype="0" accel="50000" decel="50000" fill="hold" nodeType="withEffect">
                                  <p:stCondLst>
                                    <p:cond delay="0"/>
                                  </p:stCondLst>
                                  <p:childTnLst>
                                    <p:animMotion origin="layout" path="M 0.39802 0.00579 C 0.39924 0.00324 0.39993 0.00116 0.4015 -3.12659E-6 C 0.4041 -0.00555 0.40601 -0.01666 0.40861 -0.02106 C 0.41156 -0.02615 0.41434 -0.03147 0.41712 -0.03656 C 0.41833 -0.04304 0.42042 -0.04605 0.4225 -0.05068 C 0.42562 -0.05878 0.4291 -0.06665 0.43187 -0.07521 " pathEditMode="relative" rAng="0" ptsTypes="fffffA">
                                      <p:cBhvr>
                                        <p:cTn id="33" dur="2000" fill="hold"/>
                                        <p:tgtEl>
                                          <p:spTgt spid="51"/>
                                        </p:tgtEl>
                                        <p:attrNameLst>
                                          <p:attrName>ppt_x</p:attrName>
                                          <p:attrName>ppt_y</p:attrName>
                                        </p:attrNameLst>
                                      </p:cBhvr>
                                      <p:rCtr x="1684" y="-4050"/>
                                    </p:animMotion>
                                  </p:childTnLst>
                                </p:cTn>
                              </p:par>
                              <p:par>
                                <p:cTn id="34" presetID="0" presetClass="path" presetSubtype="0" accel="50000" decel="50000" fill="hold" grpId="1" nodeType="withEffect">
                                  <p:stCondLst>
                                    <p:cond delay="0"/>
                                  </p:stCondLst>
                                  <p:childTnLst>
                                    <p:animMotion origin="layout" path="M -0.06752 0.01736 C -0.02708 0.01805 -0.04148 0.01574 -0.01822 0.0199 C -0.00798 0.02152 -0.0184 0.01967 -0.00712 0.02245 C -0.00451 0.02291 -0.00191 0.02314 0.0007 0.0243 C 0.00191 0.02476 0.00451 0.02592 0.00451 0.02615 " pathEditMode="relative" rAng="0" ptsTypes="ffffA">
                                      <p:cBhvr>
                                        <p:cTn id="35" dur="2000" fill="hold"/>
                                        <p:tgtEl>
                                          <p:spTgt spid="43"/>
                                        </p:tgtEl>
                                        <p:attrNameLst>
                                          <p:attrName>ppt_x</p:attrName>
                                          <p:attrName>ppt_y</p:attrName>
                                        </p:attrNameLst>
                                      </p:cBhvr>
                                      <p:rCtr x="3593" y="347"/>
                                    </p:animMotion>
                                  </p:childTnLst>
                                </p:cTn>
                              </p:par>
                            </p:childTnLst>
                          </p:cTn>
                        </p:par>
                        <p:par>
                          <p:cTn id="36" fill="hold">
                            <p:stCondLst>
                              <p:cond delay="8000"/>
                            </p:stCondLst>
                            <p:childTnLst>
                              <p:par>
                                <p:cTn id="37" presetID="0" presetClass="path" presetSubtype="0" accel="50000" decel="50000" fill="hold" nodeType="afterEffect">
                                  <p:stCondLst>
                                    <p:cond delay="0"/>
                                  </p:stCondLst>
                                  <p:childTnLst>
                                    <p:animMotion origin="layout" path="M 0.43187 -0.07799 C 0.43691 -0.07753 0.44211 -0.07822 0.44732 -0.07637 C 0.45722 -0.0729 0.46694 -0.05809 0.47648 -0.05161 C 0.48794 -0.0442 0.50026 -0.03679 0.5112 -0.02569 C 0.51675 -0.02036 0.52491 -0.00833 0.53151 -0.00416 C 0.53307 -3.12659E-6 0.5322 -0.00092 0.53446 -0.00092 " pathEditMode="relative" rAng="0" ptsTypes="fffffA">
                                      <p:cBhvr>
                                        <p:cTn id="38" dur="2000" fill="hold"/>
                                        <p:tgtEl>
                                          <p:spTgt spid="51"/>
                                        </p:tgtEl>
                                        <p:attrNameLst>
                                          <p:attrName>ppt_x</p:attrName>
                                          <p:attrName>ppt_y</p:attrName>
                                        </p:attrNameLst>
                                      </p:cBhvr>
                                      <p:rCtr x="5121" y="38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3" grpId="0" animBg="1"/>
      <p:bldP spid="43" grpId="1" animBg="1"/>
      <p:bldP spid="44" grpId="0" animBg="1"/>
      <p:bldP spid="44" grpId="1"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p:cNvSpPr>
          <p:nvPr>
            <p:ph type="title"/>
          </p:nvPr>
        </p:nvSpPr>
        <p:spPr>
          <a:xfrm>
            <a:off x="610265" y="103296"/>
            <a:ext cx="8229601" cy="1143001"/>
          </a:xfrm>
          <a:prstGeom prst="rect">
            <a:avLst/>
          </a:prstGeom>
        </p:spPr>
        <p:txBody>
          <a:bodyPr/>
          <a:lstStyle/>
          <a:p>
            <a:r>
              <a:t>S.R. 1ère-Terminale </a:t>
            </a:r>
          </a:p>
        </p:txBody>
      </p:sp>
      <p:sp>
        <p:nvSpPr>
          <p:cNvPr id="579" name="Shape 57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584" name="Shape 584"/>
          <p:cNvSpPr/>
          <p:nvPr/>
        </p:nvSpPr>
        <p:spPr>
          <a:xfrm flipV="1">
            <a:off x="4572000" y="1074091"/>
            <a:ext cx="0" cy="4913459"/>
          </a:xfrm>
          <a:prstGeom prst="line">
            <a:avLst/>
          </a:prstGeom>
          <a:ln w="25400">
            <a:solidFill>
              <a:schemeClr val="accent1"/>
            </a:solidFill>
          </a:ln>
          <a:effectLst>
            <a:outerShdw blurRad="38100" dist="20000" dir="5400000" rotWithShape="0">
              <a:srgbClr val="000000">
                <a:alpha val="38000"/>
              </a:srgbClr>
            </a:outerShdw>
          </a:effectLst>
        </p:spPr>
        <p:txBody>
          <a:bodyPr lIns="45719" rIns="45719"/>
          <a:lstStyle/>
          <a:p>
            <a:endParaRPr/>
          </a:p>
        </p:txBody>
      </p:sp>
      <p:sp>
        <p:nvSpPr>
          <p:cNvPr id="585" name="Shape 585"/>
          <p:cNvSpPr/>
          <p:nvPr/>
        </p:nvSpPr>
        <p:spPr>
          <a:xfrm>
            <a:off x="1501665" y="1084908"/>
            <a:ext cx="1529180" cy="41720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p>
            <a:r>
              <a:t>1ère Mi-Temps</a:t>
            </a:r>
          </a:p>
        </p:txBody>
      </p:sp>
      <p:sp>
        <p:nvSpPr>
          <p:cNvPr id="586" name="Shape 586"/>
          <p:cNvSpPr/>
          <p:nvPr/>
        </p:nvSpPr>
        <p:spPr>
          <a:xfrm>
            <a:off x="6039174" y="1084908"/>
            <a:ext cx="1681797" cy="417202"/>
          </a:xfrm>
          <a:prstGeom prst="rect">
            <a:avLst/>
          </a:prstGeom>
          <a:solidFill>
            <a:srgbClr val="FFFFFF"/>
          </a:solidFill>
          <a:ln w="25400">
            <a:solidFill>
              <a:schemeClr val="accent1"/>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lIns="45719" rIns="45719" anchor="ctr"/>
          <a:lstStyle/>
          <a:p>
            <a:r>
              <a:t>2ème Mi-Temps</a:t>
            </a:r>
          </a:p>
        </p:txBody>
      </p:sp>
      <p:sp>
        <p:nvSpPr>
          <p:cNvPr id="587" name="Shape 587"/>
          <p:cNvSpPr/>
          <p:nvPr/>
        </p:nvSpPr>
        <p:spPr>
          <a:xfrm>
            <a:off x="1899077" y="2226841"/>
            <a:ext cx="734356" cy="22974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1200"/>
            </a:lvl1pPr>
          </a:lstStyle>
          <a:p>
            <a:r>
              <a:t>20 à 22 m</a:t>
            </a:r>
          </a:p>
        </p:txBody>
      </p:sp>
      <p:sp>
        <p:nvSpPr>
          <p:cNvPr id="588" name="Shape 588"/>
          <p:cNvSpPr/>
          <p:nvPr/>
        </p:nvSpPr>
        <p:spPr>
          <a:xfrm flipH="1">
            <a:off x="561055" y="2316800"/>
            <a:ext cx="1068260" cy="1"/>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589" name="Shape 589"/>
          <p:cNvSpPr/>
          <p:nvPr/>
        </p:nvSpPr>
        <p:spPr>
          <a:xfrm>
            <a:off x="2962118" y="2316800"/>
            <a:ext cx="1059570" cy="1"/>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590" name="Shape 590"/>
          <p:cNvSpPr/>
          <p:nvPr/>
        </p:nvSpPr>
        <p:spPr>
          <a:xfrm flipH="1">
            <a:off x="319016" y="3913908"/>
            <a:ext cx="1" cy="750992"/>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591" name="Shape 591"/>
          <p:cNvSpPr/>
          <p:nvPr/>
        </p:nvSpPr>
        <p:spPr>
          <a:xfrm flipH="1" flipV="1">
            <a:off x="322990" y="2518689"/>
            <a:ext cx="2020" cy="584466"/>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592" name="Shape 592"/>
          <p:cNvSpPr/>
          <p:nvPr/>
        </p:nvSpPr>
        <p:spPr>
          <a:xfrm rot="16200000">
            <a:off x="-94164" y="3384869"/>
            <a:ext cx="706941" cy="206145"/>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900"/>
            </a:lvl1pPr>
          </a:lstStyle>
          <a:p>
            <a:r>
              <a:t>12 à 13 m</a:t>
            </a:r>
          </a:p>
        </p:txBody>
      </p:sp>
      <p:grpSp>
        <p:nvGrpSpPr>
          <p:cNvPr id="598" name="Group 598"/>
          <p:cNvGrpSpPr/>
          <p:nvPr/>
        </p:nvGrpSpPr>
        <p:grpSpPr>
          <a:xfrm>
            <a:off x="427220" y="2468667"/>
            <a:ext cx="3771266" cy="2217457"/>
            <a:chOff x="0" y="0"/>
            <a:chExt cx="3771264" cy="2217455"/>
          </a:xfrm>
        </p:grpSpPr>
        <p:sp>
          <p:nvSpPr>
            <p:cNvPr id="593" name="Shape 593"/>
            <p:cNvSpPr/>
            <p:nvPr/>
          </p:nvSpPr>
          <p:spPr>
            <a:xfrm>
              <a:off x="-1" y="0"/>
              <a:ext cx="3771266" cy="2217456"/>
            </a:xfrm>
            <a:prstGeom prst="rect">
              <a:avLst/>
            </a:prstGeom>
            <a:solidFill>
              <a:srgbClr val="0CF8FF"/>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ln w="9524">
                    <a:solidFill>
                      <a:srgbClr val="FFFFFF"/>
                    </a:solidFill>
                  </a:ln>
                </a:defRPr>
              </a:pPr>
              <a:endParaRPr/>
            </a:p>
          </p:txBody>
        </p:sp>
        <p:sp>
          <p:nvSpPr>
            <p:cNvPr id="594" name="Shape 594"/>
            <p:cNvSpPr/>
            <p:nvPr/>
          </p:nvSpPr>
          <p:spPr>
            <a:xfrm>
              <a:off x="728244" y="0"/>
              <a:ext cx="6503" cy="2217456"/>
            </a:xfrm>
            <a:prstGeom prst="line">
              <a:avLst/>
            </a:prstGeom>
            <a:noFill/>
            <a:ln w="5715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sp>
          <p:nvSpPr>
            <p:cNvPr id="595" name="Shape 595"/>
            <p:cNvSpPr/>
            <p:nvPr/>
          </p:nvSpPr>
          <p:spPr>
            <a:xfrm>
              <a:off x="3019585" y="0"/>
              <a:ext cx="6503" cy="2217456"/>
            </a:xfrm>
            <a:prstGeom prst="line">
              <a:avLst/>
            </a:prstGeom>
            <a:noFill/>
            <a:ln w="5715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t">
              <a:noAutofit/>
            </a:bodyPr>
            <a:lstStyle/>
            <a:p>
              <a:endParaRPr/>
            </a:p>
          </p:txBody>
        </p:sp>
        <p:sp>
          <p:nvSpPr>
            <p:cNvPr id="596" name="Shape 596"/>
            <p:cNvSpPr/>
            <p:nvPr/>
          </p:nvSpPr>
          <p:spPr>
            <a:xfrm>
              <a:off x="-1" y="903889"/>
              <a:ext cx="104036" cy="45519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597" name="Shape 597"/>
            <p:cNvSpPr/>
            <p:nvPr/>
          </p:nvSpPr>
          <p:spPr>
            <a:xfrm>
              <a:off x="3667230" y="903889"/>
              <a:ext cx="104035" cy="455196"/>
            </a:xfrm>
            <a:prstGeom prst="rect">
              <a:avLst/>
            </a:prstGeom>
            <a:solidFill>
              <a:srgbClr val="FFFF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grpSp>
      <p:sp>
        <p:nvSpPr>
          <p:cNvPr id="599" name="Shape 599"/>
          <p:cNvSpPr/>
          <p:nvPr/>
        </p:nvSpPr>
        <p:spPr>
          <a:xfrm>
            <a:off x="3151891" y="3217962"/>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00" name="Shape 600"/>
          <p:cNvSpPr/>
          <p:nvPr/>
        </p:nvSpPr>
        <p:spPr>
          <a:xfrm>
            <a:off x="2313736" y="2788420"/>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01" name="Shape 601"/>
          <p:cNvSpPr/>
          <p:nvPr/>
        </p:nvSpPr>
        <p:spPr>
          <a:xfrm>
            <a:off x="2394474" y="4083709"/>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02" name="Shape 602"/>
          <p:cNvSpPr/>
          <p:nvPr/>
        </p:nvSpPr>
        <p:spPr>
          <a:xfrm rot="4667190" flipH="1">
            <a:off x="2706445" y="2819712"/>
            <a:ext cx="257681" cy="95894"/>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03" name="Shape 603"/>
          <p:cNvSpPr/>
          <p:nvPr/>
        </p:nvSpPr>
        <p:spPr>
          <a:xfrm rot="6117118" flipH="1">
            <a:off x="2706230" y="4231704"/>
            <a:ext cx="257681" cy="95894"/>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04" name="Shape 604"/>
          <p:cNvSpPr/>
          <p:nvPr/>
        </p:nvSpPr>
        <p:spPr>
          <a:xfrm rot="5717390" flipH="1">
            <a:off x="3217804" y="3444469"/>
            <a:ext cx="257681" cy="95893"/>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05" name="Shape 605"/>
          <p:cNvSpPr/>
          <p:nvPr/>
        </p:nvSpPr>
        <p:spPr>
          <a:xfrm>
            <a:off x="2439224" y="2924253"/>
            <a:ext cx="89500" cy="83045"/>
          </a:xfrm>
          <a:prstGeom prst="ellipse">
            <a:avLst/>
          </a:prstGeom>
          <a:solidFill>
            <a:srgbClr val="FFFF00"/>
          </a:solidFill>
          <a:ln>
            <a:solidFill>
              <a:srgbClr val="000000"/>
            </a:solidFill>
          </a:ln>
        </p:spPr>
        <p:txBody>
          <a:bodyPr lIns="45719" rIns="45719" anchor="ctr"/>
          <a:lstStyle/>
          <a:p>
            <a:pPr>
              <a:defRPr>
                <a:latin typeface="Trebuchet MS"/>
                <a:ea typeface="Trebuchet MS"/>
                <a:cs typeface="Trebuchet MS"/>
                <a:sym typeface="Trebuchet MS"/>
              </a:defRPr>
            </a:pPr>
            <a:endParaRPr/>
          </a:p>
        </p:txBody>
      </p:sp>
      <p:sp>
        <p:nvSpPr>
          <p:cNvPr id="606" name="Shape 606"/>
          <p:cNvSpPr/>
          <p:nvPr/>
        </p:nvSpPr>
        <p:spPr>
          <a:xfrm>
            <a:off x="545790" y="3549220"/>
            <a:ext cx="179000" cy="1780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07" name="Shape 607"/>
          <p:cNvSpPr/>
          <p:nvPr/>
        </p:nvSpPr>
        <p:spPr>
          <a:xfrm rot="5717390" flipH="1">
            <a:off x="3905991" y="3557281"/>
            <a:ext cx="257681" cy="95894"/>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08" name="Shape 608"/>
          <p:cNvSpPr/>
          <p:nvPr/>
        </p:nvSpPr>
        <p:spPr>
          <a:xfrm>
            <a:off x="2838139" y="2326037"/>
            <a:ext cx="174646" cy="244553"/>
          </a:xfrm>
          <a:prstGeom prst="triangle">
            <a:avLst/>
          </a:prstGeom>
          <a:solidFill>
            <a:srgbClr val="000000"/>
          </a:solidFill>
          <a:ln>
            <a:solidFill>
              <a:srgbClr val="4A7EBB"/>
            </a:solidFill>
          </a:ln>
          <a:effectLst>
            <a:outerShdw blurRad="38100" dist="23000" dir="5400000" rotWithShape="0">
              <a:srgbClr val="000000">
                <a:alpha val="35000"/>
              </a:srgbClr>
            </a:outerShdw>
          </a:effectLst>
        </p:spPr>
        <p:txBody>
          <a:bodyPr lIns="45719" rIns="45719" anchor="ctr"/>
          <a:lstStyle/>
          <a:p>
            <a:pPr algn="ctr"/>
            <a:endParaRPr/>
          </a:p>
        </p:txBody>
      </p:sp>
      <p:sp>
        <p:nvSpPr>
          <p:cNvPr id="609" name="Shape 609"/>
          <p:cNvSpPr/>
          <p:nvPr/>
        </p:nvSpPr>
        <p:spPr>
          <a:xfrm>
            <a:off x="2838139" y="4508730"/>
            <a:ext cx="174646" cy="244553"/>
          </a:xfrm>
          <a:prstGeom prst="triangle">
            <a:avLst/>
          </a:prstGeom>
          <a:solidFill>
            <a:srgbClr val="000000"/>
          </a:solidFill>
          <a:ln>
            <a:solidFill>
              <a:srgbClr val="4A7EBB"/>
            </a:solidFill>
          </a:ln>
          <a:effectLst>
            <a:outerShdw blurRad="38100" dist="23000" dir="5400000" rotWithShape="0">
              <a:srgbClr val="000000">
                <a:alpha val="35000"/>
              </a:srgbClr>
            </a:outerShdw>
          </a:effectLst>
        </p:spPr>
        <p:txBody>
          <a:bodyPr lIns="45719" rIns="45719" anchor="ctr"/>
          <a:lstStyle/>
          <a:p>
            <a:pPr algn="ctr"/>
            <a:endParaRPr/>
          </a:p>
        </p:txBody>
      </p:sp>
      <p:sp>
        <p:nvSpPr>
          <p:cNvPr id="610" name="Shape 610"/>
          <p:cNvSpPr/>
          <p:nvPr/>
        </p:nvSpPr>
        <p:spPr>
          <a:xfrm>
            <a:off x="1838015" y="4508730"/>
            <a:ext cx="174647" cy="244553"/>
          </a:xfrm>
          <a:prstGeom prst="triangle">
            <a:avLst/>
          </a:prstGeom>
          <a:solidFill>
            <a:srgbClr val="000000"/>
          </a:solidFill>
          <a:ln>
            <a:solidFill>
              <a:srgbClr val="4A7EBB"/>
            </a:solidFill>
          </a:ln>
          <a:effectLst>
            <a:outerShdw blurRad="38100" dist="23000" dir="5400000" rotWithShape="0">
              <a:srgbClr val="000000">
                <a:alpha val="35000"/>
              </a:srgbClr>
            </a:outerShdw>
          </a:effectLst>
        </p:spPr>
        <p:txBody>
          <a:bodyPr lIns="45719" rIns="45719" anchor="ctr"/>
          <a:lstStyle/>
          <a:p>
            <a:pPr algn="ctr"/>
            <a:endParaRPr/>
          </a:p>
        </p:txBody>
      </p:sp>
      <p:sp>
        <p:nvSpPr>
          <p:cNvPr id="611" name="Shape 611"/>
          <p:cNvSpPr/>
          <p:nvPr/>
        </p:nvSpPr>
        <p:spPr>
          <a:xfrm>
            <a:off x="1793265" y="2326037"/>
            <a:ext cx="174647" cy="244553"/>
          </a:xfrm>
          <a:prstGeom prst="triangle">
            <a:avLst/>
          </a:prstGeom>
          <a:solidFill>
            <a:srgbClr val="000000"/>
          </a:solidFill>
          <a:ln>
            <a:solidFill>
              <a:srgbClr val="4A7EBB"/>
            </a:solidFill>
          </a:ln>
          <a:effectLst>
            <a:outerShdw blurRad="38100" dist="23000" dir="5400000" rotWithShape="0">
              <a:srgbClr val="000000">
                <a:alpha val="35000"/>
              </a:srgbClr>
            </a:outerShdw>
          </a:effectLst>
        </p:spPr>
        <p:txBody>
          <a:bodyPr lIns="45719" rIns="45719" anchor="ctr"/>
          <a:lstStyle/>
          <a:p>
            <a:pPr algn="ctr"/>
            <a:endParaRPr/>
          </a:p>
        </p:txBody>
      </p:sp>
      <p:pic>
        <p:nvPicPr>
          <p:cNvPr id="612" name="pasted-image.pdf"/>
          <p:cNvPicPr>
            <a:picLocks noChangeAspect="1"/>
          </p:cNvPicPr>
          <p:nvPr/>
        </p:nvPicPr>
        <p:blipFill>
          <a:blip r:embed="rId3">
            <a:extLst/>
          </a:blip>
          <a:srcRect/>
          <a:stretch>
            <a:fillRect/>
          </a:stretch>
        </p:blipFill>
        <p:spPr>
          <a:xfrm>
            <a:off x="5222523" y="2417399"/>
            <a:ext cx="3315071" cy="2366709"/>
          </a:xfrm>
          <a:prstGeom prst="rect">
            <a:avLst/>
          </a:prstGeom>
          <a:ln w="12700">
            <a:miter lim="400000"/>
          </a:ln>
        </p:spPr>
      </p:pic>
      <p:sp>
        <p:nvSpPr>
          <p:cNvPr id="613" name="Shape 613"/>
          <p:cNvSpPr/>
          <p:nvPr/>
        </p:nvSpPr>
        <p:spPr>
          <a:xfrm>
            <a:off x="8344042" y="2442941"/>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14" name="Shape 614"/>
          <p:cNvSpPr/>
          <p:nvPr/>
        </p:nvSpPr>
        <p:spPr>
          <a:xfrm>
            <a:off x="7131335" y="2721947"/>
            <a:ext cx="179000" cy="1780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15" name="Shape 615"/>
          <p:cNvSpPr/>
          <p:nvPr/>
        </p:nvSpPr>
        <p:spPr>
          <a:xfrm>
            <a:off x="7176085" y="4311679"/>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16" name="Shape 616"/>
          <p:cNvSpPr/>
          <p:nvPr/>
        </p:nvSpPr>
        <p:spPr>
          <a:xfrm rot="4667190" flipH="1">
            <a:off x="8135805" y="2643643"/>
            <a:ext cx="257681" cy="95894"/>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17" name="Shape 617"/>
          <p:cNvSpPr/>
          <p:nvPr/>
        </p:nvSpPr>
        <p:spPr>
          <a:xfrm rot="6117118" flipH="1">
            <a:off x="7868007" y="3562388"/>
            <a:ext cx="257681" cy="95893"/>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18" name="Shape 618"/>
          <p:cNvSpPr/>
          <p:nvPr/>
        </p:nvSpPr>
        <p:spPr>
          <a:xfrm rot="5717390" flipH="1">
            <a:off x="7450647" y="3095369"/>
            <a:ext cx="257681" cy="95893"/>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19" name="Shape 619"/>
          <p:cNvSpPr/>
          <p:nvPr/>
        </p:nvSpPr>
        <p:spPr>
          <a:xfrm rot="6117118" flipH="1">
            <a:off x="8074868" y="4362321"/>
            <a:ext cx="257681" cy="95893"/>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20" name="Shape 620"/>
          <p:cNvSpPr/>
          <p:nvPr/>
        </p:nvSpPr>
        <p:spPr>
          <a:xfrm rot="6117118" flipH="1">
            <a:off x="7528948" y="3969675"/>
            <a:ext cx="257681" cy="95893"/>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sp>
        <p:nvSpPr>
          <p:cNvPr id="621" name="Shape 621"/>
          <p:cNvSpPr/>
          <p:nvPr/>
        </p:nvSpPr>
        <p:spPr>
          <a:xfrm>
            <a:off x="7895436" y="3719936"/>
            <a:ext cx="179000" cy="1780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22" name="Shape 622"/>
          <p:cNvSpPr/>
          <p:nvPr/>
        </p:nvSpPr>
        <p:spPr>
          <a:xfrm>
            <a:off x="8344042" y="4541998"/>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sp>
        <p:nvSpPr>
          <p:cNvPr id="623" name="Shape 623"/>
          <p:cNvSpPr/>
          <p:nvPr/>
        </p:nvSpPr>
        <p:spPr>
          <a:xfrm>
            <a:off x="7277980" y="2869341"/>
            <a:ext cx="89500" cy="83044"/>
          </a:xfrm>
          <a:prstGeom prst="ellipse">
            <a:avLst/>
          </a:prstGeom>
          <a:solidFill>
            <a:srgbClr val="FFFF00"/>
          </a:solidFill>
          <a:ln>
            <a:solidFill>
              <a:srgbClr val="000000"/>
            </a:solidFill>
          </a:ln>
        </p:spPr>
        <p:txBody>
          <a:bodyPr lIns="45719" rIns="45719" anchor="ctr"/>
          <a:lstStyle/>
          <a:p>
            <a:pPr>
              <a:defRPr>
                <a:latin typeface="Trebuchet MS"/>
                <a:ea typeface="Trebuchet MS"/>
                <a:cs typeface="Trebuchet MS"/>
                <a:sym typeface="Trebuchet MS"/>
              </a:defRPr>
            </a:pPr>
            <a:endParaRPr/>
          </a:p>
        </p:txBody>
      </p:sp>
      <p:sp>
        <p:nvSpPr>
          <p:cNvPr id="624" name="Shape 624"/>
          <p:cNvSpPr/>
          <p:nvPr/>
        </p:nvSpPr>
        <p:spPr>
          <a:xfrm>
            <a:off x="6487778" y="2152651"/>
            <a:ext cx="734356" cy="229749"/>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1200"/>
            </a:lvl1pPr>
          </a:lstStyle>
          <a:p>
            <a:r>
              <a:t>40 m</a:t>
            </a:r>
          </a:p>
        </p:txBody>
      </p:sp>
      <p:sp>
        <p:nvSpPr>
          <p:cNvPr id="625" name="Shape 625"/>
          <p:cNvSpPr/>
          <p:nvPr/>
        </p:nvSpPr>
        <p:spPr>
          <a:xfrm flipH="1">
            <a:off x="5149756" y="2242611"/>
            <a:ext cx="1068260" cy="1"/>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626" name="Shape 626"/>
          <p:cNvSpPr/>
          <p:nvPr/>
        </p:nvSpPr>
        <p:spPr>
          <a:xfrm>
            <a:off x="7550819" y="2242611"/>
            <a:ext cx="1059570" cy="1"/>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627" name="Shape 627"/>
          <p:cNvSpPr/>
          <p:nvPr/>
        </p:nvSpPr>
        <p:spPr>
          <a:xfrm>
            <a:off x="4912050" y="3879898"/>
            <a:ext cx="1" cy="750992"/>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628" name="Shape 628"/>
          <p:cNvSpPr/>
          <p:nvPr/>
        </p:nvSpPr>
        <p:spPr>
          <a:xfrm flipH="1" flipV="1">
            <a:off x="4916025" y="2484680"/>
            <a:ext cx="2020" cy="584465"/>
          </a:xfrm>
          <a:prstGeom prst="line">
            <a:avLst/>
          </a:prstGeom>
          <a:ln w="38100">
            <a:solidFill>
              <a:srgbClr val="FF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629" name="Shape 629"/>
          <p:cNvSpPr/>
          <p:nvPr/>
        </p:nvSpPr>
        <p:spPr>
          <a:xfrm rot="16200000">
            <a:off x="4498870" y="3350859"/>
            <a:ext cx="706942" cy="206145"/>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lgn="ctr">
              <a:defRPr sz="900"/>
            </a:lvl1pPr>
          </a:lstStyle>
          <a:p>
            <a:r>
              <a:t>20 m</a:t>
            </a:r>
          </a:p>
        </p:txBody>
      </p:sp>
      <p:pic>
        <p:nvPicPr>
          <p:cNvPr id="630" name="pasted-image.pdf"/>
          <p:cNvPicPr>
            <a:picLocks noChangeAspect="1"/>
          </p:cNvPicPr>
          <p:nvPr/>
        </p:nvPicPr>
        <p:blipFill>
          <a:blip r:embed="rId4">
            <a:extLst/>
          </a:blip>
          <a:stretch>
            <a:fillRect/>
          </a:stretch>
        </p:blipFill>
        <p:spPr>
          <a:xfrm>
            <a:off x="5220843" y="3151384"/>
            <a:ext cx="241301" cy="812801"/>
          </a:xfrm>
          <a:prstGeom prst="rect">
            <a:avLst/>
          </a:prstGeom>
          <a:ln w="12700">
            <a:miter lim="400000"/>
          </a:ln>
        </p:spPr>
      </p:pic>
      <p:sp>
        <p:nvSpPr>
          <p:cNvPr id="631" name="Shape 631"/>
          <p:cNvSpPr/>
          <p:nvPr/>
        </p:nvSpPr>
        <p:spPr>
          <a:xfrm>
            <a:off x="5362106" y="3468777"/>
            <a:ext cx="179000" cy="1780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a:solidFill>
              <a:srgbClr val="000000"/>
            </a:solidFill>
          </a:ln>
        </p:spPr>
        <p:txBody>
          <a:bodyPr lIns="45719" rIns="45719" anchor="ctr"/>
          <a:lstStyle/>
          <a:p>
            <a:endParaRPr/>
          </a:p>
        </p:txBody>
      </p:sp>
      <p:pic>
        <p:nvPicPr>
          <p:cNvPr id="632" name="pasted-image.pdf"/>
          <p:cNvPicPr>
            <a:picLocks noChangeAspect="1"/>
          </p:cNvPicPr>
          <p:nvPr/>
        </p:nvPicPr>
        <p:blipFill>
          <a:blip r:embed="rId4">
            <a:extLst/>
          </a:blip>
          <a:stretch>
            <a:fillRect/>
          </a:stretch>
        </p:blipFill>
        <p:spPr>
          <a:xfrm>
            <a:off x="8312891" y="3170995"/>
            <a:ext cx="241301" cy="812801"/>
          </a:xfrm>
          <a:prstGeom prst="rect">
            <a:avLst/>
          </a:prstGeom>
          <a:ln w="12700">
            <a:miter lim="400000"/>
          </a:ln>
        </p:spPr>
      </p:pic>
      <p:sp>
        <p:nvSpPr>
          <p:cNvPr id="633" name="Shape 633"/>
          <p:cNvSpPr/>
          <p:nvPr/>
        </p:nvSpPr>
        <p:spPr>
          <a:xfrm rot="5717390" flipH="1">
            <a:off x="8242833" y="3557281"/>
            <a:ext cx="257681" cy="95894"/>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800"/>
                  <a:pt x="16199" y="15634"/>
                  <a:pt x="16199" y="21598"/>
                </a:cubicBezTo>
                <a:lnTo>
                  <a:pt x="21600" y="21600"/>
                </a:lnTo>
                <a:cubicBezTo>
                  <a:pt x="21600" y="9670"/>
                  <a:pt x="16764" y="0"/>
                  <a:pt x="10800" y="0"/>
                </a:cubicBezTo>
                <a:cubicBezTo>
                  <a:pt x="4835" y="0"/>
                  <a:pt x="0" y="9670"/>
                  <a:pt x="0" y="21600"/>
                </a:cubicBezTo>
                <a:close/>
              </a:path>
            </a:pathLst>
          </a:custGeom>
          <a:solidFill>
            <a:srgbClr val="21FF0C"/>
          </a:solidFill>
          <a:ln>
            <a:solidFill>
              <a:srgbClr val="000000"/>
            </a:solidFill>
            <a:miter/>
          </a:ln>
        </p:spPr>
        <p:txBody>
          <a:bodyPr lIns="45719" rIns="45719" anchor="ctr"/>
          <a:lstStyle/>
          <a:p>
            <a:endParaRPr/>
          </a:p>
        </p:txBody>
      </p:sp>
      <p:pic>
        <p:nvPicPr>
          <p:cNvPr id="634" name="pasted-image.pdf"/>
          <p:cNvPicPr>
            <a:picLocks noChangeAspect="1"/>
          </p:cNvPicPr>
          <p:nvPr/>
        </p:nvPicPr>
        <p:blipFill>
          <a:blip r:embed="rId5">
            <a:extLst/>
          </a:blip>
          <a:stretch>
            <a:fillRect/>
          </a:stretch>
        </p:blipFill>
        <p:spPr>
          <a:xfrm>
            <a:off x="4015258" y="2337913"/>
            <a:ext cx="209559" cy="388071"/>
          </a:xfrm>
          <a:prstGeom prst="rect">
            <a:avLst/>
          </a:prstGeom>
          <a:ln w="12700">
            <a:miter lim="400000"/>
          </a:ln>
        </p:spPr>
      </p:pic>
      <p:pic>
        <p:nvPicPr>
          <p:cNvPr id="635" name="pasted-image.pdf"/>
          <p:cNvPicPr>
            <a:picLocks noChangeAspect="1"/>
          </p:cNvPicPr>
          <p:nvPr/>
        </p:nvPicPr>
        <p:blipFill>
          <a:blip r:embed="rId5">
            <a:extLst/>
          </a:blip>
          <a:stretch>
            <a:fillRect/>
          </a:stretch>
        </p:blipFill>
        <p:spPr>
          <a:xfrm>
            <a:off x="6875390" y="2448313"/>
            <a:ext cx="209559" cy="388071"/>
          </a:xfrm>
          <a:prstGeom prst="rect">
            <a:avLst/>
          </a:prstGeom>
          <a:ln w="12700">
            <a:miter lim="400000"/>
          </a:ln>
        </p:spPr>
      </p:pic>
      <p:pic>
        <p:nvPicPr>
          <p:cNvPr id="636" name="pasted-image.pdf"/>
          <p:cNvPicPr>
            <a:picLocks noChangeAspect="1"/>
          </p:cNvPicPr>
          <p:nvPr/>
        </p:nvPicPr>
        <p:blipFill>
          <a:blip r:embed="rId5">
            <a:extLst/>
          </a:blip>
          <a:stretch>
            <a:fillRect/>
          </a:stretch>
        </p:blipFill>
        <p:spPr>
          <a:xfrm>
            <a:off x="8579630" y="4206651"/>
            <a:ext cx="209559" cy="388071"/>
          </a:xfrm>
          <a:prstGeom prst="rect">
            <a:avLst/>
          </a:prstGeom>
          <a:ln w="12700">
            <a:miter lim="400000"/>
          </a:ln>
        </p:spPr>
      </p:pic>
      <p:pic>
        <p:nvPicPr>
          <p:cNvPr id="637" name="pasted-image.pdf"/>
          <p:cNvPicPr>
            <a:picLocks noChangeAspect="1"/>
          </p:cNvPicPr>
          <p:nvPr/>
        </p:nvPicPr>
        <p:blipFill>
          <a:blip r:embed="rId5">
            <a:extLst/>
          </a:blip>
          <a:stretch>
            <a:fillRect/>
          </a:stretch>
        </p:blipFill>
        <p:spPr>
          <a:xfrm>
            <a:off x="1980438" y="3336785"/>
            <a:ext cx="209559" cy="388071"/>
          </a:xfrm>
          <a:prstGeom prst="rect">
            <a:avLst/>
          </a:prstGeom>
          <a:ln w="12700">
            <a:miter lim="400000"/>
          </a:ln>
        </p:spPr>
      </p:pic>
      <p:sp>
        <p:nvSpPr>
          <p:cNvPr id="638" name="Shape 638"/>
          <p:cNvSpPr/>
          <p:nvPr/>
        </p:nvSpPr>
        <p:spPr>
          <a:xfrm>
            <a:off x="2549690" y="4856316"/>
            <a:ext cx="751544"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pPr>
            <a:r>
              <a:t>Equivalent</a:t>
            </a:r>
            <a:br/>
            <a:r>
              <a:t>des 9m</a:t>
            </a:r>
          </a:p>
        </p:txBody>
      </p:sp>
      <p:sp>
        <p:nvSpPr>
          <p:cNvPr id="639" name="Shape 639"/>
          <p:cNvSpPr/>
          <p:nvPr/>
        </p:nvSpPr>
        <p:spPr>
          <a:xfrm>
            <a:off x="1549567" y="4856316"/>
            <a:ext cx="751543"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pPr>
            <a:r>
              <a:t>Equivalent</a:t>
            </a:r>
            <a:br/>
            <a:r>
              <a:t>des 9m</a:t>
            </a:r>
          </a:p>
        </p:txBody>
      </p:sp>
      <p:pic>
        <p:nvPicPr>
          <p:cNvPr id="60" name="page1image600.png"/>
          <p:cNvPicPr>
            <a:picLocks noChangeAspect="1"/>
          </p:cNvPicPr>
          <p:nvPr/>
        </p:nvPicPr>
        <p:blipFill>
          <a:blip r:embed="rId6">
            <a:extLst/>
          </a:blip>
          <a:stretch>
            <a:fillRect/>
          </a:stretch>
        </p:blipFill>
        <p:spPr>
          <a:xfrm>
            <a:off x="8319519" y="231479"/>
            <a:ext cx="701657" cy="701658"/>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Shape 3086"/>
          <p:cNvSpPr>
            <a:spLocks noGrp="1"/>
          </p:cNvSpPr>
          <p:nvPr>
            <p:ph type="title"/>
          </p:nvPr>
        </p:nvSpPr>
        <p:spPr>
          <a:xfrm>
            <a:off x="457200" y="274638"/>
            <a:ext cx="8229600" cy="629371"/>
          </a:xfrm>
          <a:prstGeom prst="rect">
            <a:avLst/>
          </a:prstGeom>
        </p:spPr>
        <p:txBody>
          <a:bodyPr>
            <a:normAutofit fontScale="90000"/>
          </a:bodyPr>
          <a:lstStyle/>
          <a:p>
            <a:r>
              <a:rPr b="1" dirty="0">
                <a:solidFill>
                  <a:schemeClr val="accent1"/>
                </a:solidFill>
              </a:rPr>
              <a:t>GLOSSAIRE</a:t>
            </a:r>
          </a:p>
        </p:txBody>
      </p:sp>
      <p:sp>
        <p:nvSpPr>
          <p:cNvPr id="3087" name="Shape 3087"/>
          <p:cNvSpPr>
            <a:spLocks noGrp="1"/>
          </p:cNvSpPr>
          <p:nvPr>
            <p:ph type="sldNum" sz="quarter" idx="2"/>
          </p:nvPr>
        </p:nvSpPr>
        <p:spPr>
          <a:xfrm>
            <a:off x="8350934" y="6404292"/>
            <a:ext cx="335867"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582" y="95300"/>
            <a:ext cx="1983509" cy="1322339"/>
          </a:xfrm>
          <a:prstGeom prst="rect">
            <a:avLst/>
          </a:prstGeom>
          <a:ln>
            <a:noFill/>
          </a:ln>
          <a:effectLst>
            <a:softEdge rad="112500"/>
          </a:effectLst>
        </p:spPr>
      </p:pic>
      <p:graphicFrame>
        <p:nvGraphicFramePr>
          <p:cNvPr id="3" name="Tableau 2"/>
          <p:cNvGraphicFramePr>
            <a:graphicFrameLocks noGrp="1"/>
          </p:cNvGraphicFramePr>
          <p:nvPr>
            <p:extLst>
              <p:ext uri="{D42A27DB-BD31-4B8C-83A1-F6EECF244321}">
                <p14:modId xmlns:p14="http://schemas.microsoft.com/office/powerpoint/2010/main" val="257445810"/>
              </p:ext>
            </p:extLst>
          </p:nvPr>
        </p:nvGraphicFramePr>
        <p:xfrm>
          <a:off x="280553" y="1687798"/>
          <a:ext cx="8582892" cy="3384000"/>
        </p:xfrm>
        <a:graphic>
          <a:graphicData uri="http://schemas.openxmlformats.org/drawingml/2006/table">
            <a:tbl>
              <a:tblPr firstRow="1" bandRow="1">
                <a:tableStyleId>{7E9639D4-E3E2-4D34-9284-5A2195B3D0D7}</a:tableStyleId>
              </a:tblPr>
              <a:tblGrid>
                <a:gridCol w="1527465"/>
                <a:gridCol w="2763981"/>
                <a:gridCol w="1506683"/>
                <a:gridCol w="2784763"/>
              </a:tblGrid>
              <a:tr h="423000">
                <a:tc>
                  <a:txBody>
                    <a:bodyPr/>
                    <a:lstStyle/>
                    <a:p>
                      <a:pPr algn="ctr"/>
                      <a:r>
                        <a:rPr lang="fr-FR" dirty="0" smtClean="0"/>
                        <a:t>Abréviation</a:t>
                      </a:r>
                      <a:endParaRPr lang="fr-FR" dirty="0"/>
                    </a:p>
                  </a:txBody>
                  <a:tcPr anchor="ctr"/>
                </a:tc>
                <a:tc>
                  <a:txBody>
                    <a:bodyPr/>
                    <a:lstStyle/>
                    <a:p>
                      <a:pPr algn="ctr"/>
                      <a:r>
                        <a:rPr lang="fr-FR" dirty="0" smtClean="0"/>
                        <a:t>Signification</a:t>
                      </a:r>
                      <a:endParaRPr lang="fr-FR" dirty="0"/>
                    </a:p>
                  </a:txBody>
                  <a:tcPr anchor="ctr"/>
                </a:tc>
                <a:tc>
                  <a:txBody>
                    <a:bodyPr/>
                    <a:lstStyle/>
                    <a:p>
                      <a:pPr algn="ctr"/>
                      <a:r>
                        <a:rPr lang="fr-FR" dirty="0" smtClean="0"/>
                        <a:t>Abréviation</a:t>
                      </a:r>
                      <a:endParaRPr lang="fr-FR" dirty="0"/>
                    </a:p>
                  </a:txBody>
                  <a:tcPr anchor="ctr"/>
                </a:tc>
                <a:tc>
                  <a:txBody>
                    <a:bodyPr/>
                    <a:lstStyle/>
                    <a:p>
                      <a:pPr algn="ctr"/>
                      <a:r>
                        <a:rPr lang="fr-FR" dirty="0" smtClean="0"/>
                        <a:t>Signification</a:t>
                      </a:r>
                      <a:endParaRPr lang="fr-FR" dirty="0"/>
                    </a:p>
                  </a:txBody>
                  <a:tcPr anchor="ctr"/>
                </a:tc>
              </a:tr>
              <a:tr h="423000">
                <a:tc>
                  <a:txBody>
                    <a:bodyPr/>
                    <a:lstStyle/>
                    <a:p>
                      <a:pPr algn="ctr"/>
                      <a:r>
                        <a:rPr lang="fr-FR" b="1" dirty="0" smtClean="0"/>
                        <a:t>PB</a:t>
                      </a:r>
                      <a:endParaRPr lang="fr-FR" b="1" dirty="0"/>
                    </a:p>
                  </a:txBody>
                  <a:tcPr anchor="ctr">
                    <a:solidFill>
                      <a:schemeClr val="bg1">
                        <a:lumMod val="85000"/>
                      </a:schemeClr>
                    </a:solidFill>
                  </a:tcPr>
                </a:tc>
                <a:tc>
                  <a:txBody>
                    <a:bodyPr/>
                    <a:lstStyle/>
                    <a:p>
                      <a:pPr algn="ctr"/>
                      <a:r>
                        <a:rPr lang="fr-FR" dirty="0" smtClean="0"/>
                        <a:t>Porteur de Balle</a:t>
                      </a:r>
                      <a:endParaRPr lang="fr-FR" dirty="0"/>
                    </a:p>
                  </a:txBody>
                  <a:tcPr anchor="ctr"/>
                </a:tc>
                <a:tc>
                  <a:txBody>
                    <a:bodyPr/>
                    <a:lstStyle/>
                    <a:p>
                      <a:pPr algn="ctr"/>
                      <a:r>
                        <a:rPr lang="fr-FR" b="1" dirty="0" smtClean="0"/>
                        <a:t>CA</a:t>
                      </a:r>
                      <a:endParaRPr lang="fr-FR" b="1" dirty="0"/>
                    </a:p>
                  </a:txBody>
                  <a:tcPr anchor="ctr">
                    <a:solidFill>
                      <a:schemeClr val="bg1">
                        <a:lumMod val="85000"/>
                      </a:schemeClr>
                    </a:solidFill>
                  </a:tcPr>
                </a:tc>
                <a:tc>
                  <a:txBody>
                    <a:bodyPr/>
                    <a:lstStyle/>
                    <a:p>
                      <a:pPr algn="ctr"/>
                      <a:r>
                        <a:rPr lang="fr-FR" dirty="0" smtClean="0"/>
                        <a:t>Contre-Attaque</a:t>
                      </a:r>
                      <a:endParaRPr lang="fr-FR" dirty="0"/>
                    </a:p>
                  </a:txBody>
                  <a:tcPr anchor="ctr"/>
                </a:tc>
              </a:tr>
              <a:tr h="423000">
                <a:tc>
                  <a:txBody>
                    <a:bodyPr/>
                    <a:lstStyle/>
                    <a:p>
                      <a:pPr algn="ctr"/>
                      <a:r>
                        <a:rPr lang="fr-FR" b="1" dirty="0" smtClean="0"/>
                        <a:t>PPB</a:t>
                      </a:r>
                      <a:endParaRPr lang="fr-FR" b="1" dirty="0"/>
                    </a:p>
                  </a:txBody>
                  <a:tcPr anchor="ctr">
                    <a:solidFill>
                      <a:schemeClr val="bg1">
                        <a:lumMod val="85000"/>
                      </a:schemeClr>
                    </a:solidFill>
                  </a:tcPr>
                </a:tc>
                <a:tc>
                  <a:txBody>
                    <a:bodyPr/>
                    <a:lstStyle/>
                    <a:p>
                      <a:pPr algn="ctr"/>
                      <a:r>
                        <a:rPr lang="fr-FR" dirty="0" smtClean="0"/>
                        <a:t>Partenaire</a:t>
                      </a:r>
                      <a:r>
                        <a:rPr lang="fr-FR" baseline="0" dirty="0" smtClean="0"/>
                        <a:t> du Porteur de Balle</a:t>
                      </a:r>
                      <a:endParaRPr lang="fr-FR" dirty="0"/>
                    </a:p>
                  </a:txBody>
                  <a:tcPr anchor="ctr"/>
                </a:tc>
                <a:tc>
                  <a:txBody>
                    <a:bodyPr/>
                    <a:lstStyle/>
                    <a:p>
                      <a:pPr algn="ctr"/>
                      <a:r>
                        <a:rPr lang="fr-FR" b="1" dirty="0" smtClean="0"/>
                        <a:t>CJD</a:t>
                      </a:r>
                      <a:endParaRPr lang="fr-FR" b="1" dirty="0"/>
                    </a:p>
                  </a:txBody>
                  <a:tcPr anchor="ctr">
                    <a:solidFill>
                      <a:schemeClr val="bg1">
                        <a:lumMod val="85000"/>
                      </a:schemeClr>
                    </a:solidFill>
                  </a:tcPr>
                </a:tc>
                <a:tc>
                  <a:txBody>
                    <a:bodyPr/>
                    <a:lstStyle/>
                    <a:p>
                      <a:pPr algn="ctr"/>
                      <a:r>
                        <a:rPr lang="fr-FR" dirty="0" smtClean="0"/>
                        <a:t>Couloir</a:t>
                      </a:r>
                      <a:r>
                        <a:rPr lang="fr-FR" baseline="0" dirty="0" smtClean="0"/>
                        <a:t> de Jeu Direct</a:t>
                      </a:r>
                      <a:endParaRPr lang="fr-FR" dirty="0"/>
                    </a:p>
                  </a:txBody>
                  <a:tcPr anchor="ctr"/>
                </a:tc>
              </a:tr>
              <a:tr h="423000">
                <a:tc>
                  <a:txBody>
                    <a:bodyPr/>
                    <a:lstStyle/>
                    <a:p>
                      <a:pPr algn="ctr"/>
                      <a:r>
                        <a:rPr lang="fr-FR" b="1" dirty="0" err="1" smtClean="0"/>
                        <a:t>Def</a:t>
                      </a:r>
                      <a:endParaRPr lang="fr-FR" b="1" dirty="0"/>
                    </a:p>
                  </a:txBody>
                  <a:tcPr anchor="ctr">
                    <a:solidFill>
                      <a:schemeClr val="bg1">
                        <a:lumMod val="85000"/>
                      </a:schemeClr>
                    </a:solidFill>
                  </a:tcPr>
                </a:tc>
                <a:tc>
                  <a:txBody>
                    <a:bodyPr/>
                    <a:lstStyle/>
                    <a:p>
                      <a:pPr algn="ctr"/>
                      <a:r>
                        <a:rPr lang="fr-FR" dirty="0" smtClean="0"/>
                        <a:t>Défenseur</a:t>
                      </a:r>
                      <a:endParaRPr lang="fr-FR" dirty="0"/>
                    </a:p>
                  </a:txBody>
                  <a:tcPr anchor="ctr"/>
                </a:tc>
                <a:tc>
                  <a:txBody>
                    <a:bodyPr/>
                    <a:lstStyle/>
                    <a:p>
                      <a:pPr algn="ctr"/>
                      <a:r>
                        <a:rPr lang="fr-FR" b="1" dirty="0" smtClean="0"/>
                        <a:t>EJEO</a:t>
                      </a:r>
                      <a:endParaRPr lang="fr-FR" b="1" dirty="0"/>
                    </a:p>
                  </a:txBody>
                  <a:tcPr anchor="ctr">
                    <a:solidFill>
                      <a:schemeClr val="bg1">
                        <a:lumMod val="85000"/>
                      </a:schemeClr>
                    </a:solidFill>
                  </a:tcPr>
                </a:tc>
                <a:tc>
                  <a:txBody>
                    <a:bodyPr/>
                    <a:lstStyle/>
                    <a:p>
                      <a:pPr algn="ctr"/>
                      <a:r>
                        <a:rPr lang="fr-FR" dirty="0" smtClean="0"/>
                        <a:t>Espace</a:t>
                      </a:r>
                      <a:r>
                        <a:rPr lang="fr-FR" baseline="0" dirty="0" smtClean="0"/>
                        <a:t> de Jeu Effectif Offensif</a:t>
                      </a:r>
                      <a:endParaRPr lang="fr-FR" dirty="0"/>
                    </a:p>
                  </a:txBody>
                  <a:tcPr anchor="ctr"/>
                </a:tc>
              </a:tr>
              <a:tr h="423000">
                <a:tc>
                  <a:txBody>
                    <a:bodyPr/>
                    <a:lstStyle/>
                    <a:p>
                      <a:pPr algn="ctr"/>
                      <a:r>
                        <a:rPr lang="fr-FR" b="1" dirty="0" smtClean="0"/>
                        <a:t>AL</a:t>
                      </a:r>
                      <a:endParaRPr lang="fr-FR" b="1" dirty="0"/>
                    </a:p>
                  </a:txBody>
                  <a:tcPr anchor="ctr">
                    <a:solidFill>
                      <a:schemeClr val="bg1">
                        <a:lumMod val="85000"/>
                      </a:schemeClr>
                    </a:solidFill>
                  </a:tcPr>
                </a:tc>
                <a:tc>
                  <a:txBody>
                    <a:bodyPr/>
                    <a:lstStyle/>
                    <a:p>
                      <a:pPr algn="ctr"/>
                      <a:r>
                        <a:rPr lang="fr-FR" dirty="0" smtClean="0"/>
                        <a:t>Ailier</a:t>
                      </a:r>
                      <a:endParaRPr lang="fr-FR" dirty="0"/>
                    </a:p>
                  </a:txBody>
                  <a:tcPr anchor="ctr"/>
                </a:tc>
                <a:tc>
                  <a:txBody>
                    <a:bodyPr/>
                    <a:lstStyle/>
                    <a:p>
                      <a:pPr algn="ctr"/>
                      <a:r>
                        <a:rPr lang="fr-FR" b="1" dirty="0" smtClean="0"/>
                        <a:t>EJED</a:t>
                      </a:r>
                      <a:endParaRPr lang="fr-FR" b="1" dirty="0"/>
                    </a:p>
                  </a:txBody>
                  <a:tcPr anchor="ctr">
                    <a:solidFill>
                      <a:schemeClr val="bg1">
                        <a:lumMod val="85000"/>
                      </a:schemeClr>
                    </a:solidFill>
                  </a:tcPr>
                </a:tc>
                <a:tc>
                  <a:txBody>
                    <a:bodyPr/>
                    <a:lstStyle/>
                    <a:p>
                      <a:pPr algn="ctr"/>
                      <a:r>
                        <a:rPr lang="fr-FR" dirty="0" smtClean="0"/>
                        <a:t>Espace de Jeu Effectif Défensif</a:t>
                      </a:r>
                      <a:endParaRPr lang="fr-FR" dirty="0"/>
                    </a:p>
                  </a:txBody>
                  <a:tcPr anchor="ctr"/>
                </a:tc>
              </a:tr>
              <a:tr h="423000">
                <a:tc>
                  <a:txBody>
                    <a:bodyPr/>
                    <a:lstStyle/>
                    <a:p>
                      <a:pPr algn="ctr"/>
                      <a:r>
                        <a:rPr lang="fr-FR" b="1" dirty="0" smtClean="0"/>
                        <a:t>AR</a:t>
                      </a:r>
                      <a:endParaRPr lang="fr-FR" b="1" dirty="0"/>
                    </a:p>
                  </a:txBody>
                  <a:tcPr anchor="ctr">
                    <a:solidFill>
                      <a:schemeClr val="bg1">
                        <a:lumMod val="85000"/>
                      </a:schemeClr>
                    </a:solidFill>
                  </a:tcPr>
                </a:tc>
                <a:tc>
                  <a:txBody>
                    <a:bodyPr/>
                    <a:lstStyle/>
                    <a:p>
                      <a:pPr algn="ctr"/>
                      <a:r>
                        <a:rPr lang="fr-FR" dirty="0" smtClean="0"/>
                        <a:t>Arrière</a:t>
                      </a:r>
                      <a:endParaRPr lang="fr-FR" dirty="0"/>
                    </a:p>
                  </a:txBody>
                  <a:tcPr anchor="ctr"/>
                </a:tc>
                <a:tc>
                  <a:txBody>
                    <a:bodyPr/>
                    <a:lstStyle/>
                    <a:p>
                      <a:pPr algn="ctr"/>
                      <a:r>
                        <a:rPr lang="fr-FR" b="1" dirty="0" err="1" smtClean="0"/>
                        <a:t>RdF</a:t>
                      </a:r>
                      <a:endParaRPr lang="fr-FR" b="1" dirty="0"/>
                    </a:p>
                  </a:txBody>
                  <a:tcPr anchor="ctr">
                    <a:solidFill>
                      <a:schemeClr val="bg1">
                        <a:lumMod val="85000"/>
                      </a:schemeClr>
                    </a:solidFill>
                  </a:tcPr>
                </a:tc>
                <a:tc>
                  <a:txBody>
                    <a:bodyPr/>
                    <a:lstStyle/>
                    <a:p>
                      <a:pPr algn="ctr"/>
                      <a:r>
                        <a:rPr lang="fr-FR" dirty="0" smtClean="0"/>
                        <a:t>Rapport de force</a:t>
                      </a:r>
                      <a:endParaRPr lang="fr-FR" dirty="0"/>
                    </a:p>
                  </a:txBody>
                  <a:tcPr anchor="ctr"/>
                </a:tc>
              </a:tr>
              <a:tr h="423000">
                <a:tc>
                  <a:txBody>
                    <a:bodyPr/>
                    <a:lstStyle/>
                    <a:p>
                      <a:pPr algn="ctr"/>
                      <a:r>
                        <a:rPr lang="fr-FR" b="1" dirty="0" smtClean="0"/>
                        <a:t>DC</a:t>
                      </a:r>
                      <a:endParaRPr lang="fr-FR" b="1" dirty="0"/>
                    </a:p>
                  </a:txBody>
                  <a:tcPr anchor="ctr">
                    <a:solidFill>
                      <a:schemeClr val="bg1">
                        <a:lumMod val="85000"/>
                      </a:schemeClr>
                    </a:solidFill>
                  </a:tcPr>
                </a:tc>
                <a:tc>
                  <a:txBody>
                    <a:bodyPr/>
                    <a:lstStyle/>
                    <a:p>
                      <a:pPr algn="ctr"/>
                      <a:r>
                        <a:rPr lang="fr-FR" dirty="0" smtClean="0"/>
                        <a:t>Demi-centre</a:t>
                      </a:r>
                      <a:endParaRPr lang="fr-FR" dirty="0"/>
                    </a:p>
                  </a:txBody>
                  <a:tcPr anchor="ctr"/>
                </a:tc>
                <a:tc>
                  <a:txBody>
                    <a:bodyPr/>
                    <a:lstStyle/>
                    <a:p>
                      <a:pPr algn="ctr"/>
                      <a:endParaRPr lang="fr-FR" b="1" dirty="0"/>
                    </a:p>
                  </a:txBody>
                  <a:tcPr anchor="ctr">
                    <a:solidFill>
                      <a:schemeClr val="bg1">
                        <a:lumMod val="85000"/>
                      </a:schemeClr>
                    </a:solidFill>
                  </a:tcPr>
                </a:tc>
                <a:tc>
                  <a:txBody>
                    <a:bodyPr/>
                    <a:lstStyle/>
                    <a:p>
                      <a:pPr algn="ctr"/>
                      <a:endParaRPr lang="fr-FR" dirty="0"/>
                    </a:p>
                  </a:txBody>
                  <a:tcPr anchor="ctr"/>
                </a:tc>
              </a:tr>
              <a:tr h="423000">
                <a:tc>
                  <a:txBody>
                    <a:bodyPr/>
                    <a:lstStyle/>
                    <a:p>
                      <a:pPr algn="ctr"/>
                      <a:r>
                        <a:rPr lang="fr-FR" b="1" dirty="0" smtClean="0"/>
                        <a:t>PIV</a:t>
                      </a:r>
                      <a:endParaRPr lang="fr-FR" b="1" dirty="0"/>
                    </a:p>
                  </a:txBody>
                  <a:tcPr anchor="ctr">
                    <a:solidFill>
                      <a:schemeClr val="bg1">
                        <a:lumMod val="85000"/>
                      </a:schemeClr>
                    </a:solidFill>
                  </a:tcPr>
                </a:tc>
                <a:tc>
                  <a:txBody>
                    <a:bodyPr/>
                    <a:lstStyle/>
                    <a:p>
                      <a:pPr algn="ctr"/>
                      <a:r>
                        <a:rPr lang="fr-FR" dirty="0" smtClean="0"/>
                        <a:t>Pivot</a:t>
                      </a:r>
                      <a:endParaRPr lang="fr-FR" dirty="0"/>
                    </a:p>
                  </a:txBody>
                  <a:tcPr anchor="ctr"/>
                </a:tc>
                <a:tc>
                  <a:txBody>
                    <a:bodyPr/>
                    <a:lstStyle/>
                    <a:p>
                      <a:pPr algn="ctr"/>
                      <a:endParaRPr lang="fr-FR" b="1" dirty="0"/>
                    </a:p>
                  </a:txBody>
                  <a:tcPr anchor="ctr">
                    <a:solidFill>
                      <a:schemeClr val="bg1">
                        <a:lumMod val="85000"/>
                      </a:schemeClr>
                    </a:solidFill>
                  </a:tcPr>
                </a:tc>
                <a:tc>
                  <a:txBody>
                    <a:bodyPr/>
                    <a:lstStyle/>
                    <a:p>
                      <a:pPr algn="ctr"/>
                      <a:endParaRPr lang="fr-FR" dirty="0"/>
                    </a:p>
                  </a:txBody>
                  <a:tcPr anchor="ctr"/>
                </a:tc>
              </a:tr>
            </a:tbl>
          </a:graphicData>
        </a:graphic>
      </p:graphicFrame>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463" y="264329"/>
            <a:ext cx="904009" cy="98428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92"/>
          <p:cNvSpPr/>
          <p:nvPr/>
        </p:nvSpPr>
        <p:spPr>
          <a:xfrm>
            <a:off x="146956" y="17755"/>
            <a:ext cx="8801099" cy="5867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3200" b="1">
                <a:solidFill>
                  <a:srgbClr val="FF0000"/>
                </a:solidFill>
              </a:defRPr>
            </a:lvl1pPr>
          </a:lstStyle>
          <a:p>
            <a:r>
              <a:rPr dirty="0">
                <a:solidFill>
                  <a:schemeClr val="accent1"/>
                </a:solidFill>
              </a:rPr>
              <a:t>BIBLIOGRAPHIE</a:t>
            </a:r>
          </a:p>
        </p:txBody>
      </p:sp>
      <p:graphicFrame>
        <p:nvGraphicFramePr>
          <p:cNvPr id="3" name="Tableau 2"/>
          <p:cNvGraphicFramePr>
            <a:graphicFrameLocks noGrp="1"/>
          </p:cNvGraphicFramePr>
          <p:nvPr>
            <p:extLst>
              <p:ext uri="{D42A27DB-BD31-4B8C-83A1-F6EECF244321}">
                <p14:modId xmlns:p14="http://schemas.microsoft.com/office/powerpoint/2010/main" val="2243384161"/>
              </p:ext>
            </p:extLst>
          </p:nvPr>
        </p:nvGraphicFramePr>
        <p:xfrm>
          <a:off x="146956" y="882081"/>
          <a:ext cx="8801100" cy="3809999"/>
        </p:xfrm>
        <a:graphic>
          <a:graphicData uri="http://schemas.openxmlformats.org/drawingml/2006/table">
            <a:tbl>
              <a:tblPr firstRow="1" bandRow="1">
                <a:tableStyleId>{69012ECD-51FC-41F1-AA8D-1B2483CD663E}</a:tableStyleId>
              </a:tblPr>
              <a:tblGrid>
                <a:gridCol w="4114801"/>
                <a:gridCol w="1959429"/>
                <a:gridCol w="1616528"/>
                <a:gridCol w="1110342"/>
              </a:tblGrid>
              <a:tr h="518114">
                <a:tc>
                  <a:txBody>
                    <a:bodyPr/>
                    <a:lstStyle/>
                    <a:p>
                      <a:pPr algn="ctr"/>
                      <a:r>
                        <a:rPr lang="fr-FR" sz="1400" dirty="0" smtClean="0"/>
                        <a:t>Titre</a:t>
                      </a:r>
                      <a:endParaRPr lang="fr-FR" sz="1400" dirty="0"/>
                    </a:p>
                  </a:txBody>
                  <a:tcPr anchor="ctr"/>
                </a:tc>
                <a:tc>
                  <a:txBody>
                    <a:bodyPr/>
                    <a:lstStyle/>
                    <a:p>
                      <a:pPr algn="ctr"/>
                      <a:r>
                        <a:rPr lang="fr-FR" sz="1400" dirty="0" smtClean="0"/>
                        <a:t>Auteur(s)</a:t>
                      </a:r>
                      <a:endParaRPr lang="fr-FR" sz="1400" dirty="0"/>
                    </a:p>
                  </a:txBody>
                  <a:tcPr anchor="ctr"/>
                </a:tc>
                <a:tc>
                  <a:txBody>
                    <a:bodyPr/>
                    <a:lstStyle/>
                    <a:p>
                      <a:pPr algn="ctr"/>
                      <a:r>
                        <a:rPr lang="fr-FR" sz="1400" dirty="0" smtClean="0"/>
                        <a:t>Revue</a:t>
                      </a:r>
                      <a:r>
                        <a:rPr lang="fr-FR" sz="1400" baseline="0" dirty="0" smtClean="0"/>
                        <a:t> / Edition</a:t>
                      </a:r>
                      <a:endParaRPr lang="fr-FR"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Année de publication</a:t>
                      </a:r>
                    </a:p>
                  </a:txBody>
                  <a:tcPr anchor="ctr"/>
                </a:tc>
              </a:tr>
              <a:tr h="304773">
                <a:tc>
                  <a:txBody>
                    <a:bodyPr/>
                    <a:lstStyle/>
                    <a:p>
                      <a:pPr algn="ctr"/>
                      <a:r>
                        <a:rPr lang="fr-FR" sz="1400" dirty="0" smtClean="0"/>
                        <a:t>Approches du Handball n°110</a:t>
                      </a:r>
                      <a:endParaRPr lang="fr-FR" sz="1400" dirty="0"/>
                    </a:p>
                  </a:txBody>
                  <a:tcPr anchor="ctr"/>
                </a:tc>
                <a:tc>
                  <a:txBody>
                    <a:bodyPr/>
                    <a:lstStyle/>
                    <a:p>
                      <a:pPr algn="ctr"/>
                      <a:r>
                        <a:rPr lang="fr-FR" sz="1400" dirty="0" smtClean="0"/>
                        <a:t>Collectif d’auteurs</a:t>
                      </a:r>
                      <a:endParaRPr lang="fr-FR" sz="1400" dirty="0"/>
                    </a:p>
                  </a:txBody>
                  <a:tcPr anchor="ctr"/>
                </a:tc>
                <a:tc>
                  <a:txBody>
                    <a:bodyPr/>
                    <a:lstStyle/>
                    <a:p>
                      <a:pPr algn="ctr"/>
                      <a:endParaRPr lang="fr-FR" sz="1400"/>
                    </a:p>
                  </a:txBody>
                  <a:tcPr anchor="ctr"/>
                </a:tc>
                <a:tc>
                  <a:txBody>
                    <a:bodyPr/>
                    <a:lstStyle/>
                    <a:p>
                      <a:pPr algn="ctr"/>
                      <a:endParaRPr lang="fr-FR" sz="1400" dirty="0"/>
                    </a:p>
                  </a:txBody>
                  <a:tcPr anchor="ctr"/>
                </a:tc>
              </a:tr>
              <a:tr h="5181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Des pistes pour les 9-12 ans</a:t>
                      </a:r>
                      <a:endParaRPr lang="fr-FR" sz="1400" dirty="0"/>
                    </a:p>
                  </a:txBody>
                  <a:tcPr anchor="ctr"/>
                </a:tc>
                <a:tc>
                  <a:txBody>
                    <a:bodyPr/>
                    <a:lstStyle/>
                    <a:p>
                      <a:pPr algn="ctr"/>
                      <a:r>
                        <a:rPr lang="fr-FR" sz="1400" dirty="0" smtClean="0"/>
                        <a:t>Collectif</a:t>
                      </a:r>
                      <a:r>
                        <a:rPr lang="fr-FR" sz="1400" baseline="0" dirty="0" smtClean="0"/>
                        <a:t> d’auteurs</a:t>
                      </a:r>
                      <a:endParaRPr lang="fr-FR" sz="1400" dirty="0"/>
                    </a:p>
                  </a:txBody>
                  <a:tcPr anchor="ctr"/>
                </a:tc>
                <a:tc>
                  <a:txBody>
                    <a:bodyPr/>
                    <a:lstStyle/>
                    <a:p>
                      <a:pPr algn="ctr"/>
                      <a:r>
                        <a:rPr lang="fr-FR" sz="1400" dirty="0" smtClean="0"/>
                        <a:t>Approches du HB du n°25 au n°133</a:t>
                      </a:r>
                      <a:endParaRPr lang="fr-FR" sz="1400" dirty="0"/>
                    </a:p>
                  </a:txBody>
                  <a:tcPr anchor="ctr"/>
                </a:tc>
                <a:tc>
                  <a:txBody>
                    <a:bodyPr/>
                    <a:lstStyle/>
                    <a:p>
                      <a:pPr algn="ctr"/>
                      <a:endParaRPr lang="fr-FR" sz="1400" dirty="0"/>
                    </a:p>
                  </a:txBody>
                  <a:tcPr anchor="ctr"/>
                </a:tc>
              </a:tr>
              <a:tr h="304773">
                <a:tc>
                  <a:txBody>
                    <a:bodyPr/>
                    <a:lstStyle/>
                    <a:p>
                      <a:pPr algn="ctr">
                        <a:defRPr sz="1400"/>
                      </a:pPr>
                      <a:r>
                        <a:rPr lang="fr-FR" sz="1400" dirty="0" smtClean="0"/>
                        <a:t>Spécial Handball</a:t>
                      </a:r>
                    </a:p>
                  </a:txBody>
                  <a:tcPr anchor="ctr"/>
                </a:tc>
                <a:tc>
                  <a:txBody>
                    <a:bodyPr/>
                    <a:lstStyle/>
                    <a:p>
                      <a:pPr algn="ctr"/>
                      <a:r>
                        <a:rPr lang="fr-FR" sz="1400" dirty="0" smtClean="0"/>
                        <a:t>Collectif d’auteurs</a:t>
                      </a:r>
                      <a:endParaRPr lang="fr-FR" sz="1400" dirty="0"/>
                    </a:p>
                  </a:txBody>
                  <a:tcPr anchor="ctr"/>
                </a:tc>
                <a:tc>
                  <a:txBody>
                    <a:bodyPr/>
                    <a:lstStyle/>
                    <a:p>
                      <a:pPr algn="ctr"/>
                      <a:r>
                        <a:rPr lang="fr-FR" sz="1400" dirty="0" smtClean="0"/>
                        <a:t>Contrepied</a:t>
                      </a:r>
                      <a:endParaRPr lang="fr-FR" sz="1400" dirty="0"/>
                    </a:p>
                  </a:txBody>
                  <a:tcPr anchor="ctr"/>
                </a:tc>
                <a:tc>
                  <a:txBody>
                    <a:bodyPr/>
                    <a:lstStyle/>
                    <a:p>
                      <a:pPr algn="ctr"/>
                      <a:r>
                        <a:rPr lang="fr-FR" sz="1400" dirty="0" smtClean="0"/>
                        <a:t>Mars 2013</a:t>
                      </a:r>
                      <a:endParaRPr lang="fr-FR" sz="1400" dirty="0"/>
                    </a:p>
                  </a:txBody>
                  <a:tcPr anchor="ctr"/>
                </a:tc>
              </a:tr>
              <a:tr h="3047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Dossier EPS n°26</a:t>
                      </a:r>
                    </a:p>
                  </a:txBody>
                  <a:tcPr anchor="ctr"/>
                </a:tc>
                <a:tc>
                  <a:txBody>
                    <a:bodyPr/>
                    <a:lstStyle/>
                    <a:p>
                      <a:pPr algn="ctr"/>
                      <a:r>
                        <a:rPr lang="fr-FR" sz="1400" dirty="0" smtClean="0"/>
                        <a:t>M. </a:t>
                      </a:r>
                      <a:r>
                        <a:rPr lang="fr-FR" sz="1400" dirty="0" err="1" smtClean="0"/>
                        <a:t>Esposito</a:t>
                      </a:r>
                      <a:endParaRPr lang="fr-FR" sz="1400" dirty="0"/>
                    </a:p>
                  </a:txBody>
                  <a:tcPr anchor="ctr"/>
                </a:tc>
                <a:tc>
                  <a:txBody>
                    <a:bodyPr/>
                    <a:lstStyle/>
                    <a:p>
                      <a:pPr algn="ctr"/>
                      <a:r>
                        <a:rPr lang="fr-FR" sz="1400" dirty="0" smtClean="0"/>
                        <a:t>Revues</a:t>
                      </a:r>
                      <a:r>
                        <a:rPr lang="fr-FR" sz="1400" baseline="0" dirty="0" smtClean="0"/>
                        <a:t> EPS</a:t>
                      </a:r>
                      <a:endParaRPr lang="fr-FR" sz="1400" dirty="0"/>
                    </a:p>
                  </a:txBody>
                  <a:tcPr anchor="ctr"/>
                </a:tc>
                <a:tc>
                  <a:txBody>
                    <a:bodyPr/>
                    <a:lstStyle/>
                    <a:p>
                      <a:pPr algn="ctr"/>
                      <a:endParaRPr lang="fr-FR" sz="1400" dirty="0"/>
                    </a:p>
                  </a:txBody>
                  <a:tcPr anchor="ctr"/>
                </a:tc>
              </a:tr>
              <a:tr h="304773">
                <a:tc>
                  <a:txBody>
                    <a:bodyPr/>
                    <a:lstStyle/>
                    <a:p>
                      <a:pPr algn="ctr">
                        <a:defRPr sz="1400"/>
                      </a:pPr>
                      <a:r>
                        <a:rPr lang="fr-FR" sz="1400" dirty="0" smtClean="0"/>
                        <a:t>Pour viser l’égalité des</a:t>
                      </a:r>
                      <a:r>
                        <a:rPr lang="fr-FR" sz="1400" baseline="0" dirty="0" smtClean="0"/>
                        <a:t> </a:t>
                      </a:r>
                      <a:r>
                        <a:rPr lang="fr-FR" sz="1400" dirty="0" smtClean="0"/>
                        <a:t>chances</a:t>
                      </a:r>
                    </a:p>
                  </a:txBody>
                  <a:tcPr anchor="ctr"/>
                </a:tc>
                <a:tc>
                  <a:txBody>
                    <a:bodyPr/>
                    <a:lstStyle/>
                    <a:p>
                      <a:pPr algn="ctr"/>
                      <a:r>
                        <a:rPr lang="fr-FR" sz="1400" dirty="0" smtClean="0"/>
                        <a:t>P. Jeannin</a:t>
                      </a:r>
                      <a:endParaRPr lang="fr-FR" sz="1400" dirty="0"/>
                    </a:p>
                  </a:txBody>
                  <a:tcPr anchor="ctr"/>
                </a:tc>
                <a:tc>
                  <a:txBody>
                    <a:bodyPr/>
                    <a:lstStyle/>
                    <a:p>
                      <a:pPr algn="ctr"/>
                      <a:r>
                        <a:rPr lang="fr-FR" sz="1400" dirty="0" smtClean="0"/>
                        <a:t>AEEPS</a:t>
                      </a:r>
                      <a:endParaRPr lang="fr-FR" sz="1400" dirty="0"/>
                    </a:p>
                  </a:txBody>
                  <a:tcPr anchor="ctr"/>
                </a:tc>
                <a:tc>
                  <a:txBody>
                    <a:bodyPr/>
                    <a:lstStyle/>
                    <a:p>
                      <a:pPr algn="ctr"/>
                      <a:r>
                        <a:rPr lang="fr-FR" sz="1400" dirty="0" smtClean="0"/>
                        <a:t>Mars 2016</a:t>
                      </a:r>
                      <a:endParaRPr lang="fr-FR" sz="1400" dirty="0"/>
                    </a:p>
                  </a:txBody>
                  <a:tcPr anchor="ctr"/>
                </a:tc>
              </a:tr>
              <a:tr h="304773">
                <a:tc>
                  <a:txBody>
                    <a:bodyPr/>
                    <a:lstStyle/>
                    <a:p>
                      <a:pPr algn="ctr">
                        <a:defRPr sz="1400"/>
                      </a:pPr>
                      <a:r>
                        <a:rPr lang="fr-FR" sz="1400" dirty="0" smtClean="0"/>
                        <a:t>Le Guide du handball</a:t>
                      </a:r>
                      <a:endParaRPr lang="fr-FR" sz="1400" dirty="0"/>
                    </a:p>
                  </a:txBody>
                  <a:tcPr anchor="ctr"/>
                </a:tc>
                <a:tc>
                  <a:txBody>
                    <a:bodyPr/>
                    <a:lstStyle/>
                    <a:p>
                      <a:pPr algn="ctr"/>
                      <a:r>
                        <a:rPr lang="fr-FR" sz="1400" dirty="0" smtClean="0"/>
                        <a:t>P. Jeannin, L. Le </a:t>
                      </a:r>
                      <a:r>
                        <a:rPr lang="fr-FR" sz="1400" dirty="0" err="1" smtClean="0"/>
                        <a:t>Meur</a:t>
                      </a:r>
                      <a:endParaRPr lang="fr-FR" sz="1400" dirty="0"/>
                    </a:p>
                  </a:txBody>
                  <a:tcPr anchor="ctr"/>
                </a:tc>
                <a:tc>
                  <a:txBody>
                    <a:bodyPr/>
                    <a:lstStyle/>
                    <a:p>
                      <a:pPr algn="ctr"/>
                      <a:r>
                        <a:rPr lang="fr-FR" sz="1400" dirty="0" smtClean="0"/>
                        <a:t>Revues EPS</a:t>
                      </a:r>
                      <a:endParaRPr lang="fr-FR" sz="1400" dirty="0"/>
                    </a:p>
                  </a:txBody>
                  <a:tcPr anchor="ctr"/>
                </a:tc>
                <a:tc>
                  <a:txBody>
                    <a:bodyPr/>
                    <a:lstStyle/>
                    <a:p>
                      <a:pPr algn="ctr"/>
                      <a:r>
                        <a:rPr lang="fr-FR" sz="1400" dirty="0" smtClean="0"/>
                        <a:t>2008</a:t>
                      </a:r>
                      <a:endParaRPr lang="fr-FR" sz="1400" dirty="0"/>
                    </a:p>
                  </a:txBody>
                  <a:tcPr anchor="ctr"/>
                </a:tc>
              </a:tr>
              <a:tr h="51811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Le handball des 9-12 ans.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Modes de jeu et entrainement</a:t>
                      </a:r>
                    </a:p>
                  </a:txBody>
                  <a:tcPr anchor="ctr"/>
                </a:tc>
                <a:tc>
                  <a:txBody>
                    <a:bodyPr/>
                    <a:lstStyle/>
                    <a:p>
                      <a:pPr algn="ctr"/>
                      <a:endParaRPr lang="fr-FR" sz="1400"/>
                    </a:p>
                  </a:txBody>
                  <a:tcPr anchor="ctr"/>
                </a:tc>
                <a:tc>
                  <a:txBody>
                    <a:bodyPr/>
                    <a:lstStyle/>
                    <a:p>
                      <a:pPr algn="ctr"/>
                      <a:r>
                        <a:rPr lang="fr-FR" sz="1400" dirty="0" smtClean="0"/>
                        <a:t>FFHB</a:t>
                      </a:r>
                      <a:endParaRPr lang="fr-FR" sz="1400" dirty="0"/>
                    </a:p>
                  </a:txBody>
                  <a:tcPr anchor="ctr"/>
                </a:tc>
                <a:tc>
                  <a:txBody>
                    <a:bodyPr/>
                    <a:lstStyle/>
                    <a:p>
                      <a:pPr algn="ctr"/>
                      <a:endParaRPr lang="fr-FR" sz="1400" dirty="0"/>
                    </a:p>
                  </a:txBody>
                  <a:tcPr anchor="ctr"/>
                </a:tc>
              </a:tr>
              <a:tr h="73145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Handball de 8/9 ans à 15/16 ans.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400" dirty="0" smtClean="0"/>
                        <a:t>La formation initiale des joueurs et joueuses en question</a:t>
                      </a:r>
                    </a:p>
                  </a:txBody>
                  <a:tcPr anchor="ctr"/>
                </a:tc>
                <a:tc>
                  <a:txBody>
                    <a:bodyPr/>
                    <a:lstStyle/>
                    <a:p>
                      <a:pPr algn="ctr"/>
                      <a:r>
                        <a:rPr lang="fr-FR" sz="1400" dirty="0" smtClean="0"/>
                        <a:t>M. Portes</a:t>
                      </a:r>
                      <a:endParaRPr lang="fr-FR" sz="1400" dirty="0"/>
                    </a:p>
                  </a:txBody>
                  <a:tcPr anchor="ctr"/>
                </a:tc>
                <a:tc>
                  <a:txBody>
                    <a:bodyPr/>
                    <a:lstStyle/>
                    <a:p>
                      <a:pPr algn="ctr"/>
                      <a:r>
                        <a:rPr lang="fr-FR" sz="1400" dirty="0" smtClean="0"/>
                        <a:t>FFHB</a:t>
                      </a:r>
                      <a:endParaRPr lang="fr-FR" sz="1400" dirty="0"/>
                    </a:p>
                  </a:txBody>
                  <a:tcPr anchor="ctr"/>
                </a:tc>
                <a:tc>
                  <a:txBody>
                    <a:bodyPr/>
                    <a:lstStyle/>
                    <a:p>
                      <a:pPr algn="ctr"/>
                      <a:r>
                        <a:rPr lang="fr-FR" sz="1400" dirty="0" smtClean="0"/>
                        <a:t>2002</a:t>
                      </a:r>
                      <a:endParaRPr lang="fr-FR" sz="1400" dirty="0"/>
                    </a:p>
                  </a:txBody>
                  <a:tcPr anchor="ctr"/>
                </a:tc>
              </a:tr>
            </a:tbl>
          </a:graphicData>
        </a:graphic>
      </p:graphicFrame>
      <p:sp>
        <p:nvSpPr>
          <p:cNvPr id="4" name="Rectangle 3"/>
          <p:cNvSpPr/>
          <p:nvPr/>
        </p:nvSpPr>
        <p:spPr>
          <a:xfrm>
            <a:off x="253772" y="5581500"/>
            <a:ext cx="8605155" cy="523220"/>
          </a:xfrm>
          <a:prstGeom prst="rect">
            <a:avLst/>
          </a:prstGeom>
        </p:spPr>
        <p:txBody>
          <a:bodyPr wrap="square">
            <a:spAutoFit/>
          </a:bodyPr>
          <a:lstStyle/>
          <a:p>
            <a:pPr algn="ctr">
              <a:defRPr sz="1400"/>
            </a:pPr>
            <a:r>
              <a:rPr lang="fr-FR" dirty="0"/>
              <a:t>Nous n’avons pas conçu toutes les situations, aussi nous remercions les collègues avec lesquels nous échangeons sur nos conceptions, nos situations, nos animations de stages: B. </a:t>
            </a:r>
            <a:r>
              <a:rPr lang="fr-FR" dirty="0" err="1" smtClean="0"/>
              <a:t>Cremonesi</a:t>
            </a:r>
            <a:r>
              <a:rPr lang="fr-FR" dirty="0" smtClean="0"/>
              <a:t>, </a:t>
            </a:r>
            <a:r>
              <a:rPr lang="fr-FR" dirty="0" err="1" smtClean="0"/>
              <a:t>P.Jeannin</a:t>
            </a:r>
            <a:r>
              <a:rPr lang="fr-FR" dirty="0" smtClean="0"/>
              <a:t>,  </a:t>
            </a:r>
            <a:r>
              <a:rPr lang="fr-FR" dirty="0"/>
              <a:t>les collègues de la FFHB…</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557" y="-29417"/>
            <a:ext cx="911498" cy="91149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63638"/>
            <a:ext cx="997410" cy="725388"/>
          </a:xfrm>
          <a:prstGeom prst="rect">
            <a:avLst/>
          </a:prstGeom>
        </p:spPr>
      </p:pic>
    </p:spTree>
    <p:extLst>
      <p:ext uri="{BB962C8B-B14F-4D97-AF65-F5344CB8AC3E}">
        <p14:creationId xmlns:p14="http://schemas.microsoft.com/office/powerpoint/2010/main" val="14040161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6"/>
          <p:cNvGrpSpPr/>
          <p:nvPr/>
        </p:nvGrpSpPr>
        <p:grpSpPr>
          <a:xfrm>
            <a:off x="979016" y="2717148"/>
            <a:ext cx="2273544" cy="2007051"/>
            <a:chOff x="0" y="0"/>
            <a:chExt cx="2273542" cy="2007049"/>
          </a:xfrm>
        </p:grpSpPr>
        <p:sp>
          <p:nvSpPr>
            <p:cNvPr id="214" name="Shape 214"/>
            <p:cNvSpPr/>
            <p:nvPr/>
          </p:nvSpPr>
          <p:spPr>
            <a:xfrm>
              <a:off x="-1" y="0"/>
              <a:ext cx="2273544" cy="2007050"/>
            </a:xfrm>
            <a:prstGeom prst="ellipse">
              <a:avLst/>
            </a:prstGeom>
            <a:solidFill>
              <a:srgbClr val="21FF0C"/>
            </a:solidFill>
            <a:ln w="9525" cap="flat">
              <a:solidFill>
                <a:srgbClr val="98B955"/>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800"/>
              </a:pPr>
              <a:endParaRPr/>
            </a:p>
          </p:txBody>
        </p:sp>
        <p:sp>
          <p:nvSpPr>
            <p:cNvPr id="215" name="Shape 215"/>
            <p:cNvSpPr/>
            <p:nvPr/>
          </p:nvSpPr>
          <p:spPr>
            <a:xfrm>
              <a:off x="332951" y="291055"/>
              <a:ext cx="1607639" cy="1424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lvl1pPr>
            </a:lstStyle>
            <a:p>
              <a:r>
                <a:t>ANALYSE DU JEU ACTUEL</a:t>
              </a:r>
            </a:p>
          </p:txBody>
        </p:sp>
      </p:grpSp>
      <p:grpSp>
        <p:nvGrpSpPr>
          <p:cNvPr id="221" name="Group 221"/>
          <p:cNvGrpSpPr/>
          <p:nvPr/>
        </p:nvGrpSpPr>
        <p:grpSpPr>
          <a:xfrm>
            <a:off x="3249380" y="921718"/>
            <a:ext cx="2980133" cy="1979722"/>
            <a:chOff x="0" y="0"/>
            <a:chExt cx="2980131" cy="1979720"/>
          </a:xfrm>
        </p:grpSpPr>
        <p:grpSp>
          <p:nvGrpSpPr>
            <p:cNvPr id="219" name="Group 219"/>
            <p:cNvGrpSpPr/>
            <p:nvPr/>
          </p:nvGrpSpPr>
          <p:grpSpPr>
            <a:xfrm>
              <a:off x="337427" y="0"/>
              <a:ext cx="2642705" cy="1656522"/>
              <a:chOff x="0" y="0"/>
              <a:chExt cx="2642704" cy="1656521"/>
            </a:xfrm>
          </p:grpSpPr>
          <p:sp>
            <p:nvSpPr>
              <p:cNvPr id="217" name="Shape 217"/>
              <p:cNvSpPr/>
              <p:nvPr/>
            </p:nvSpPr>
            <p:spPr>
              <a:xfrm>
                <a:off x="-1" y="0"/>
                <a:ext cx="2642706" cy="1656522"/>
              </a:xfrm>
              <a:prstGeom prst="ellipse">
                <a:avLst/>
              </a:prstGeom>
              <a:solidFill>
                <a:srgbClr val="FFFF00"/>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000" b="1"/>
                </a:pPr>
                <a:endParaRPr/>
              </a:p>
            </p:txBody>
          </p:sp>
          <p:sp>
            <p:nvSpPr>
              <p:cNvPr id="218" name="Shape 218"/>
              <p:cNvSpPr/>
              <p:nvPr/>
            </p:nvSpPr>
            <p:spPr>
              <a:xfrm>
                <a:off x="387014" y="477740"/>
                <a:ext cx="186867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b="1"/>
                </a:lvl1pPr>
              </a:lstStyle>
              <a:p>
                <a:r>
                  <a:rPr dirty="0"/>
                  <a:t>UN JEU RAPIDE VERS L’AVANT</a:t>
                </a:r>
              </a:p>
            </p:txBody>
          </p:sp>
        </p:grpSp>
        <p:sp>
          <p:nvSpPr>
            <p:cNvPr id="220" name="Shape 220"/>
            <p:cNvSpPr/>
            <p:nvPr/>
          </p:nvSpPr>
          <p:spPr>
            <a:xfrm rot="19224062">
              <a:off x="44548" y="1422366"/>
              <a:ext cx="680273" cy="384686"/>
            </a:xfrm>
            <a:prstGeom prst="rightArrow">
              <a:avLst>
                <a:gd name="adj1" fmla="val 50000"/>
                <a:gd name="adj2" fmla="val 50000"/>
              </a:avLst>
            </a:prstGeom>
            <a:solidFill>
              <a:srgbClr val="FFFF00"/>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grpSp>
      <p:grpSp>
        <p:nvGrpSpPr>
          <p:cNvPr id="226" name="Group 226"/>
          <p:cNvGrpSpPr/>
          <p:nvPr/>
        </p:nvGrpSpPr>
        <p:grpSpPr>
          <a:xfrm>
            <a:off x="4182490" y="2675770"/>
            <a:ext cx="4247376" cy="1823073"/>
            <a:chOff x="0" y="0"/>
            <a:chExt cx="4247375" cy="1823072"/>
          </a:xfrm>
        </p:grpSpPr>
        <p:grpSp>
          <p:nvGrpSpPr>
            <p:cNvPr id="224" name="Group 224"/>
            <p:cNvGrpSpPr/>
            <p:nvPr/>
          </p:nvGrpSpPr>
          <p:grpSpPr>
            <a:xfrm>
              <a:off x="1669503" y="-1"/>
              <a:ext cx="2577873" cy="1823074"/>
              <a:chOff x="0" y="0"/>
              <a:chExt cx="2577872" cy="1823072"/>
            </a:xfrm>
          </p:grpSpPr>
          <p:sp>
            <p:nvSpPr>
              <p:cNvPr id="222" name="Shape 222"/>
              <p:cNvSpPr/>
              <p:nvPr/>
            </p:nvSpPr>
            <p:spPr>
              <a:xfrm>
                <a:off x="-1" y="-1"/>
                <a:ext cx="2577874" cy="1823074"/>
              </a:xfrm>
              <a:prstGeom prst="ellipse">
                <a:avLst/>
              </a:prstGeom>
              <a:solidFill>
                <a:srgbClr val="FF8208"/>
              </a:solidFill>
              <a:ln w="9525" cap="flat">
                <a:solidFill>
                  <a:srgbClr val="BE4B48"/>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000" b="1"/>
                </a:pPr>
                <a:endParaRPr/>
              </a:p>
            </p:txBody>
          </p:sp>
          <p:sp>
            <p:nvSpPr>
              <p:cNvPr id="223" name="Shape 223"/>
              <p:cNvSpPr/>
              <p:nvPr/>
            </p:nvSpPr>
            <p:spPr>
              <a:xfrm>
                <a:off x="377520" y="103816"/>
                <a:ext cx="1822831" cy="1615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000" b="1"/>
                </a:lvl1pPr>
              </a:lstStyle>
              <a:p>
                <a:r>
                  <a:t>DES BUTS MARQUES PENDANT LE JEU DE TRANSITION</a:t>
                </a:r>
              </a:p>
            </p:txBody>
          </p:sp>
        </p:grpSp>
        <p:sp>
          <p:nvSpPr>
            <p:cNvPr id="225" name="Shape 225"/>
            <p:cNvSpPr/>
            <p:nvPr/>
          </p:nvSpPr>
          <p:spPr>
            <a:xfrm>
              <a:off x="0" y="591752"/>
              <a:ext cx="1418877" cy="384686"/>
            </a:xfrm>
            <a:prstGeom prst="rightArrow">
              <a:avLst>
                <a:gd name="adj1" fmla="val 50000"/>
                <a:gd name="adj2" fmla="val 50000"/>
              </a:avLst>
            </a:prstGeom>
            <a:solidFill>
              <a:srgbClr val="FF8208"/>
            </a:solidFill>
            <a:ln w="9525" cap="flat">
              <a:solidFill>
                <a:srgbClr val="BE4B48"/>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grpSp>
      <p:grpSp>
        <p:nvGrpSpPr>
          <p:cNvPr id="231" name="Group 231"/>
          <p:cNvGrpSpPr/>
          <p:nvPr/>
        </p:nvGrpSpPr>
        <p:grpSpPr>
          <a:xfrm>
            <a:off x="3337708" y="3854551"/>
            <a:ext cx="2794597" cy="2313585"/>
            <a:chOff x="0" y="0"/>
            <a:chExt cx="2794596" cy="2313584"/>
          </a:xfrm>
        </p:grpSpPr>
        <p:grpSp>
          <p:nvGrpSpPr>
            <p:cNvPr id="229" name="Group 229"/>
            <p:cNvGrpSpPr/>
            <p:nvPr/>
          </p:nvGrpSpPr>
          <p:grpSpPr>
            <a:xfrm>
              <a:off x="0" y="590864"/>
              <a:ext cx="2794597" cy="1722721"/>
              <a:chOff x="0" y="0"/>
              <a:chExt cx="2794596" cy="1722720"/>
            </a:xfrm>
          </p:grpSpPr>
          <p:sp>
            <p:nvSpPr>
              <p:cNvPr id="227" name="Shape 227"/>
              <p:cNvSpPr/>
              <p:nvPr/>
            </p:nvSpPr>
            <p:spPr>
              <a:xfrm>
                <a:off x="-1" y="-1"/>
                <a:ext cx="2794598" cy="1722722"/>
              </a:xfrm>
              <a:prstGeom prst="ellipse">
                <a:avLst/>
              </a:prstGeom>
              <a:solidFill>
                <a:srgbClr val="FF60F8"/>
              </a:solidFill>
              <a:ln w="9525" cap="flat">
                <a:solidFill>
                  <a:srgbClr val="7D60A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sz="2800"/>
                </a:pPr>
                <a:endParaRPr/>
              </a:p>
            </p:txBody>
          </p:sp>
          <p:sp>
            <p:nvSpPr>
              <p:cNvPr id="228" name="Shape 228"/>
              <p:cNvSpPr/>
              <p:nvPr/>
            </p:nvSpPr>
            <p:spPr>
              <a:xfrm>
                <a:off x="409258" y="136189"/>
                <a:ext cx="1976080" cy="1450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2000" b="1"/>
                </a:pPr>
                <a:r>
                  <a:rPr dirty="0"/>
                  <a:t>JEU DE RECUPERATION DE BALLE POUR INVERSER LE </a:t>
                </a:r>
                <a:r>
                  <a:rPr sz="2800" dirty="0"/>
                  <a:t>RF</a:t>
                </a:r>
              </a:p>
            </p:txBody>
          </p:sp>
        </p:grpSp>
        <p:sp>
          <p:nvSpPr>
            <p:cNvPr id="230" name="Shape 230"/>
            <p:cNvSpPr/>
            <p:nvPr/>
          </p:nvSpPr>
          <p:spPr>
            <a:xfrm rot="2499044">
              <a:off x="185844" y="177428"/>
              <a:ext cx="680273" cy="384686"/>
            </a:xfrm>
            <a:prstGeom prst="rightArrow">
              <a:avLst>
                <a:gd name="adj1" fmla="val 50000"/>
                <a:gd name="adj2" fmla="val 50000"/>
              </a:avLst>
            </a:prstGeom>
            <a:solidFill>
              <a:srgbClr val="FF60F8"/>
            </a:solidFill>
            <a:ln w="9525" cap="flat">
              <a:solidFill>
                <a:srgbClr val="7D60A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grpSp>
      <p:sp>
        <p:nvSpPr>
          <p:cNvPr id="233" name="Shape 233"/>
          <p:cNvSpPr>
            <a:spLocks noGrp="1"/>
          </p:cNvSpPr>
          <p:nvPr>
            <p:ph type="sldNum" sz="quarter" idx="2"/>
          </p:nvPr>
        </p:nvSpPr>
        <p:spPr>
          <a:xfrm>
            <a:off x="8505418" y="6404292"/>
            <a:ext cx="1813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24" name="Shape 237"/>
          <p:cNvSpPr txBox="1">
            <a:spLocks/>
          </p:cNvSpPr>
          <p:nvPr/>
        </p:nvSpPr>
        <p:spPr>
          <a:xfrm>
            <a:off x="457199" y="274639"/>
            <a:ext cx="7940055" cy="668302"/>
          </a:xfrm>
          <a:prstGeom prst="rect">
            <a:avLst/>
          </a:prstGeom>
          <a:solidFill>
            <a:srgbClr val="0CF8FF"/>
          </a:solidFill>
          <a:ln w="12700">
            <a:miter lim="400000"/>
          </a:ln>
          <a:extLst>
            <a:ext uri="{C572A759-6A51-4108-AA02-DFA0A04FC94B}">
              <ma14:wrappingTextBoxFlag xmlns:ma14="http://schemas.microsoft.com/office/mac/drawingml/2011/main" val="1"/>
            </a:ext>
          </a:extLst>
        </p:spPr>
        <p:txBody>
          <a:bodyPr lIns="45719" rIns="45719" anchor="ctr">
            <a:normAutofit fontScale="97500" lnSpcReduction="10000"/>
          </a:bodyPr>
          <a:lstStyle>
            <a:lvl1pPr marL="0" marR="0" indent="0" algn="ctr" defTabSz="457200" rtl="0" latinLnBrk="0">
              <a:lnSpc>
                <a:spcPct val="100000"/>
              </a:lnSpc>
              <a:spcBef>
                <a:spcPts val="0"/>
              </a:spcBef>
              <a:spcAft>
                <a:spcPts val="0"/>
              </a:spcAft>
              <a:buClrTx/>
              <a:buSzTx/>
              <a:buFontTx/>
              <a:buNone/>
              <a:tabLst/>
              <a:defRPr sz="39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mtClean="0"/>
              <a:t>PRATIQUE SOCIALE DE REFERENCE</a:t>
            </a:r>
            <a:endParaRPr lang="fr-FR"/>
          </a:p>
        </p:txBody>
      </p:sp>
      <p:pic>
        <p:nvPicPr>
          <p:cNvPr id="23" name="image5.gif" descr="ball8"/>
          <p:cNvPicPr>
            <a:picLocks/>
          </p:cNvPicPr>
          <p:nvPr/>
        </p:nvPicPr>
        <p:blipFill>
          <a:blip r:embed="rId3">
            <a:extLst/>
          </a:blip>
          <a:stretch>
            <a:fillRect/>
          </a:stretch>
        </p:blipFill>
        <p:spPr>
          <a:xfrm>
            <a:off x="8510313" y="354404"/>
            <a:ext cx="588538" cy="58853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259174" y="6297516"/>
            <a:ext cx="8427626"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pPr>
            <a:r>
              <a:rPr dirty="0"/>
              <a:t>*PORTES, M. « Nouveaux programmes d’EPS et rénovations des pratiques ». </a:t>
            </a:r>
            <a:r>
              <a:rPr i="1" dirty="0"/>
              <a:t>Revue EPS, 278, </a:t>
            </a:r>
            <a:r>
              <a:rPr dirty="0"/>
              <a:t>27-30. 1999.</a:t>
            </a:r>
          </a:p>
        </p:txBody>
      </p:sp>
      <p:grpSp>
        <p:nvGrpSpPr>
          <p:cNvPr id="956" name="Group 956"/>
          <p:cNvGrpSpPr/>
          <p:nvPr/>
        </p:nvGrpSpPr>
        <p:grpSpPr>
          <a:xfrm>
            <a:off x="2600070" y="2022814"/>
            <a:ext cx="3663675" cy="738605"/>
            <a:chOff x="0" y="0"/>
            <a:chExt cx="3663674" cy="738603"/>
          </a:xfrm>
        </p:grpSpPr>
        <p:sp>
          <p:nvSpPr>
            <p:cNvPr id="954" name="Shape 954"/>
            <p:cNvSpPr/>
            <p:nvPr/>
          </p:nvSpPr>
          <p:spPr>
            <a:xfrm>
              <a:off x="0" y="0"/>
              <a:ext cx="3663675" cy="738604"/>
            </a:xfrm>
            <a:prstGeom prst="roundRect">
              <a:avLst>
                <a:gd name="adj" fmla="val 16667"/>
              </a:avLst>
            </a:prstGeom>
            <a:solidFill>
              <a:srgbClr val="21FF0C"/>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b="1" i="1"/>
              </a:pPr>
              <a:endParaRPr/>
            </a:p>
          </p:txBody>
        </p:sp>
        <p:sp>
          <p:nvSpPr>
            <p:cNvPr id="955" name="Shape 955"/>
            <p:cNvSpPr/>
            <p:nvPr/>
          </p:nvSpPr>
          <p:spPr>
            <a:xfrm>
              <a:off x="36055" y="183881"/>
              <a:ext cx="3591564"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i="1"/>
              </a:lvl1pPr>
            </a:lstStyle>
            <a:p>
              <a:r>
                <a:t>« Tranche de vie de handballeur »</a:t>
              </a:r>
            </a:p>
          </p:txBody>
        </p:sp>
      </p:grpSp>
      <p:grpSp>
        <p:nvGrpSpPr>
          <p:cNvPr id="959" name="Group 959"/>
          <p:cNvGrpSpPr/>
          <p:nvPr/>
        </p:nvGrpSpPr>
        <p:grpSpPr>
          <a:xfrm>
            <a:off x="403434" y="693362"/>
            <a:ext cx="8229600" cy="1101429"/>
            <a:chOff x="0" y="0"/>
            <a:chExt cx="8229600" cy="1101427"/>
          </a:xfrm>
        </p:grpSpPr>
        <p:sp>
          <p:nvSpPr>
            <p:cNvPr id="957" name="Shape 957"/>
            <p:cNvSpPr/>
            <p:nvPr/>
          </p:nvSpPr>
          <p:spPr>
            <a:xfrm>
              <a:off x="0" y="0"/>
              <a:ext cx="8229600" cy="1101427"/>
            </a:xfrm>
            <a:prstGeom prst="roundRect">
              <a:avLst>
                <a:gd name="adj" fmla="val 16667"/>
              </a:avLst>
            </a:prstGeom>
            <a:solidFill>
              <a:srgbClr val="0CF8FF"/>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958" name="Shape 958"/>
            <p:cNvSpPr/>
            <p:nvPr/>
          </p:nvSpPr>
          <p:spPr>
            <a:xfrm>
              <a:off x="53766" y="227550"/>
              <a:ext cx="8122068" cy="6463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r>
                <a:rPr dirty="0"/>
                <a:t>PERMETTRE </a:t>
              </a:r>
              <a:r>
                <a:rPr b="1" dirty="0"/>
                <a:t>A TOUS LES ELEVES </a:t>
              </a:r>
              <a:r>
                <a:rPr dirty="0"/>
                <a:t>DE VIVRE </a:t>
              </a:r>
              <a:r>
                <a:rPr dirty="0" smtClean="0"/>
                <a:t>UNE</a:t>
              </a:r>
              <a:endParaRPr lang="fr-FR" dirty="0" smtClean="0"/>
            </a:p>
            <a:p>
              <a:pPr algn="ctr"/>
              <a:r>
                <a:rPr dirty="0" smtClean="0"/>
                <a:t> </a:t>
              </a:r>
              <a:r>
                <a:rPr b="1" i="1" dirty="0"/>
                <a:t>« TRANCHE DE VIE DE HANDBALLEUR »*</a:t>
              </a:r>
              <a:r>
                <a:rPr dirty="0"/>
                <a:t> </a:t>
              </a:r>
            </a:p>
          </p:txBody>
        </p:sp>
      </p:grpSp>
      <p:sp>
        <p:nvSpPr>
          <p:cNvPr id="960" name="Shape 960"/>
          <p:cNvSpPr>
            <a:spLocks noGrp="1"/>
          </p:cNvSpPr>
          <p:nvPr>
            <p:ph type="title"/>
          </p:nvPr>
        </p:nvSpPr>
        <p:spPr>
          <a:xfrm>
            <a:off x="457200" y="108705"/>
            <a:ext cx="8229600" cy="616189"/>
          </a:xfrm>
          <a:prstGeom prst="rect">
            <a:avLst/>
          </a:prstGeom>
        </p:spPr>
        <p:txBody>
          <a:bodyPr>
            <a:normAutofit fontScale="90000"/>
          </a:bodyPr>
          <a:lstStyle/>
          <a:p>
            <a:r>
              <a:rPr b="1" dirty="0">
                <a:solidFill>
                  <a:schemeClr val="accent1"/>
                </a:solidFill>
              </a:rPr>
              <a:t>OBJECTIF</a:t>
            </a:r>
          </a:p>
        </p:txBody>
      </p:sp>
      <p:grpSp>
        <p:nvGrpSpPr>
          <p:cNvPr id="963" name="Group 963"/>
          <p:cNvGrpSpPr/>
          <p:nvPr/>
        </p:nvGrpSpPr>
        <p:grpSpPr>
          <a:xfrm>
            <a:off x="2600070" y="2953603"/>
            <a:ext cx="3663675" cy="699731"/>
            <a:chOff x="0" y="0"/>
            <a:chExt cx="3663674" cy="699730"/>
          </a:xfrm>
        </p:grpSpPr>
        <p:sp>
          <p:nvSpPr>
            <p:cNvPr id="961" name="Shape 961"/>
            <p:cNvSpPr/>
            <p:nvPr/>
          </p:nvSpPr>
          <p:spPr>
            <a:xfrm>
              <a:off x="0" y="0"/>
              <a:ext cx="3663675" cy="699731"/>
            </a:xfrm>
            <a:prstGeom prst="roundRect">
              <a:avLst>
                <a:gd name="adj" fmla="val 16667"/>
              </a:avLst>
            </a:prstGeom>
            <a:solidFill>
              <a:srgbClr val="21FF0C"/>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962" name="Shape 962"/>
            <p:cNvSpPr/>
            <p:nvPr/>
          </p:nvSpPr>
          <p:spPr>
            <a:xfrm>
              <a:off x="34157" y="164445"/>
              <a:ext cx="359536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Présence d’au moins un adversaire</a:t>
              </a:r>
            </a:p>
          </p:txBody>
        </p:sp>
      </p:grpSp>
      <p:grpSp>
        <p:nvGrpSpPr>
          <p:cNvPr id="966" name="Group 966"/>
          <p:cNvGrpSpPr/>
          <p:nvPr/>
        </p:nvGrpSpPr>
        <p:grpSpPr>
          <a:xfrm>
            <a:off x="2600071" y="3817778"/>
            <a:ext cx="3663675" cy="699731"/>
            <a:chOff x="0" y="0"/>
            <a:chExt cx="3663674" cy="699730"/>
          </a:xfrm>
        </p:grpSpPr>
        <p:sp>
          <p:nvSpPr>
            <p:cNvPr id="964" name="Shape 964"/>
            <p:cNvSpPr/>
            <p:nvPr/>
          </p:nvSpPr>
          <p:spPr>
            <a:xfrm>
              <a:off x="0" y="0"/>
              <a:ext cx="3663675" cy="699731"/>
            </a:xfrm>
            <a:prstGeom prst="roundRect">
              <a:avLst>
                <a:gd name="adj" fmla="val 16667"/>
              </a:avLst>
            </a:prstGeom>
            <a:solidFill>
              <a:srgbClr val="21FF0C"/>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965" name="Shape 965"/>
            <p:cNvSpPr/>
            <p:nvPr/>
          </p:nvSpPr>
          <p:spPr>
            <a:xfrm>
              <a:off x="34157" y="164445"/>
              <a:ext cx="359536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Présence d’au moins un partenaire</a:t>
              </a:r>
            </a:p>
          </p:txBody>
        </p:sp>
      </p:grpSp>
      <p:grpSp>
        <p:nvGrpSpPr>
          <p:cNvPr id="969" name="Group 969"/>
          <p:cNvGrpSpPr/>
          <p:nvPr/>
        </p:nvGrpSpPr>
        <p:grpSpPr>
          <a:xfrm>
            <a:off x="2600070" y="4702013"/>
            <a:ext cx="3663675" cy="699731"/>
            <a:chOff x="0" y="0"/>
            <a:chExt cx="3663674" cy="699730"/>
          </a:xfrm>
        </p:grpSpPr>
        <p:sp>
          <p:nvSpPr>
            <p:cNvPr id="967" name="Shape 967"/>
            <p:cNvSpPr/>
            <p:nvPr/>
          </p:nvSpPr>
          <p:spPr>
            <a:xfrm>
              <a:off x="0" y="0"/>
              <a:ext cx="3663675" cy="699731"/>
            </a:xfrm>
            <a:prstGeom prst="roundRect">
              <a:avLst>
                <a:gd name="adj" fmla="val 16667"/>
              </a:avLst>
            </a:prstGeom>
            <a:solidFill>
              <a:srgbClr val="21FF0C"/>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968" name="Shape 968"/>
            <p:cNvSpPr/>
            <p:nvPr/>
          </p:nvSpPr>
          <p:spPr>
            <a:xfrm>
              <a:off x="34157" y="24745"/>
              <a:ext cx="3595360"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Présence Cible à attaquer ou à défendre</a:t>
              </a:r>
            </a:p>
          </p:txBody>
        </p:sp>
      </p:grpSp>
      <p:grpSp>
        <p:nvGrpSpPr>
          <p:cNvPr id="972" name="Group 972"/>
          <p:cNvGrpSpPr/>
          <p:nvPr/>
        </p:nvGrpSpPr>
        <p:grpSpPr>
          <a:xfrm>
            <a:off x="2600070" y="5545287"/>
            <a:ext cx="3663675" cy="699731"/>
            <a:chOff x="0" y="0"/>
            <a:chExt cx="3663674" cy="699730"/>
          </a:xfrm>
        </p:grpSpPr>
        <p:sp>
          <p:nvSpPr>
            <p:cNvPr id="970" name="Shape 970"/>
            <p:cNvSpPr/>
            <p:nvPr/>
          </p:nvSpPr>
          <p:spPr>
            <a:xfrm>
              <a:off x="0" y="0"/>
              <a:ext cx="3663675" cy="699731"/>
            </a:xfrm>
            <a:prstGeom prst="roundRect">
              <a:avLst>
                <a:gd name="adj" fmla="val 16667"/>
              </a:avLst>
            </a:prstGeom>
            <a:solidFill>
              <a:srgbClr val="21FF0C"/>
            </a:solidFill>
            <a:ln w="9525" cap="flat">
              <a:solidFill>
                <a:srgbClr val="4A7EB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971" name="Shape 971"/>
            <p:cNvSpPr/>
            <p:nvPr/>
          </p:nvSpPr>
          <p:spPr>
            <a:xfrm>
              <a:off x="34157" y="164445"/>
              <a:ext cx="359536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lstStyle>
            <a:p>
              <a:r>
                <a:t>Présence d’incertitude</a:t>
              </a:r>
            </a:p>
          </p:txBody>
        </p:sp>
      </p:grpSp>
      <p:sp>
        <p:nvSpPr>
          <p:cNvPr id="976" name="Shape 976"/>
          <p:cNvSpPr>
            <a:spLocks noGrp="1"/>
          </p:cNvSpPr>
          <p:nvPr>
            <p:ph type="sldNum" sz="quarter" idx="2"/>
          </p:nvPr>
        </p:nvSpPr>
        <p:spPr>
          <a:xfrm>
            <a:off x="8374410" y="6016923"/>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2" nodeType="clickEffect">
                                  <p:stCondLst>
                                    <p:cond delay="0"/>
                                  </p:stCondLst>
                                  <p:iterate>
                                    <p:tmAbs val="0"/>
                                  </p:iterate>
                                  <p:childTnLst>
                                    <p:set>
                                      <p:cBhvr>
                                        <p:cTn id="10" fill="hold"/>
                                        <p:tgtEl>
                                          <p:spTgt spid="956"/>
                                        </p:tgtEl>
                                        <p:attrNameLst>
                                          <p:attrName>style.visibility</p:attrName>
                                        </p:attrNameLst>
                                      </p:cBhvr>
                                      <p:to>
                                        <p:strVal val="visible"/>
                                      </p:to>
                                    </p:set>
                                    <p:animEffect transition="in" filter="blinds(horizontal)">
                                      <p:cBhvr>
                                        <p:cTn id="11" dur="500"/>
                                        <p:tgtEl>
                                          <p:spTgt spid="95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3" nodeType="clickEffect">
                                  <p:stCondLst>
                                    <p:cond delay="0"/>
                                  </p:stCondLst>
                                  <p:iterate>
                                    <p:tmAbs val="0"/>
                                  </p:iterate>
                                  <p:childTnLst>
                                    <p:set>
                                      <p:cBhvr>
                                        <p:cTn id="15" fill="hold"/>
                                        <p:tgtEl>
                                          <p:spTgt spid="963"/>
                                        </p:tgtEl>
                                        <p:attrNameLst>
                                          <p:attrName>style.visibility</p:attrName>
                                        </p:attrNameLst>
                                      </p:cBhvr>
                                      <p:to>
                                        <p:strVal val="visible"/>
                                      </p:to>
                                    </p:set>
                                    <p:animEffect transition="in" filter="blinds(horizontal)">
                                      <p:cBhvr>
                                        <p:cTn id="16" dur="500"/>
                                        <p:tgtEl>
                                          <p:spTgt spid="96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4" nodeType="clickEffect">
                                  <p:stCondLst>
                                    <p:cond delay="0"/>
                                  </p:stCondLst>
                                  <p:iterate>
                                    <p:tmAbs val="0"/>
                                  </p:iterate>
                                  <p:childTnLst>
                                    <p:set>
                                      <p:cBhvr>
                                        <p:cTn id="20" fill="hold"/>
                                        <p:tgtEl>
                                          <p:spTgt spid="966"/>
                                        </p:tgtEl>
                                        <p:attrNameLst>
                                          <p:attrName>style.visibility</p:attrName>
                                        </p:attrNameLst>
                                      </p:cBhvr>
                                      <p:to>
                                        <p:strVal val="visible"/>
                                      </p:to>
                                    </p:set>
                                    <p:animEffect transition="in" filter="blinds(horizontal)">
                                      <p:cBhvr>
                                        <p:cTn id="21" dur="500"/>
                                        <p:tgtEl>
                                          <p:spTgt spid="96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5" nodeType="clickEffect">
                                  <p:stCondLst>
                                    <p:cond delay="0"/>
                                  </p:stCondLst>
                                  <p:iterate>
                                    <p:tmAbs val="0"/>
                                  </p:iterate>
                                  <p:childTnLst>
                                    <p:set>
                                      <p:cBhvr>
                                        <p:cTn id="25" fill="hold"/>
                                        <p:tgtEl>
                                          <p:spTgt spid="969"/>
                                        </p:tgtEl>
                                        <p:attrNameLst>
                                          <p:attrName>style.visibility</p:attrName>
                                        </p:attrNameLst>
                                      </p:cBhvr>
                                      <p:to>
                                        <p:strVal val="visible"/>
                                      </p:to>
                                    </p:set>
                                    <p:animEffect transition="in" filter="blinds(horizontal)">
                                      <p:cBhvr>
                                        <p:cTn id="26" dur="500"/>
                                        <p:tgtEl>
                                          <p:spTgt spid="96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6" nodeType="clickEffect">
                                  <p:stCondLst>
                                    <p:cond delay="0"/>
                                  </p:stCondLst>
                                  <p:iterate>
                                    <p:tmAbs val="0"/>
                                  </p:iterate>
                                  <p:childTnLst>
                                    <p:set>
                                      <p:cBhvr>
                                        <p:cTn id="30" fill="hold"/>
                                        <p:tgtEl>
                                          <p:spTgt spid="972"/>
                                        </p:tgtEl>
                                        <p:attrNameLst>
                                          <p:attrName>style.visibility</p:attrName>
                                        </p:attrNameLst>
                                      </p:cBhvr>
                                      <p:to>
                                        <p:strVal val="visible"/>
                                      </p:to>
                                    </p:set>
                                    <p:animEffect transition="in" filter="blinds(horizontal)">
                                      <p:cBhvr>
                                        <p:cTn id="31" dur="500"/>
                                        <p:tgtEl>
                                          <p:spTgt spid="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2" animBg="1" advAuto="0"/>
      <p:bldP spid="959" grpId="1" animBg="1" advAuto="0"/>
      <p:bldP spid="963" grpId="3" animBg="1" advAuto="0"/>
      <p:bldP spid="966" grpId="4" animBg="1" advAuto="0"/>
      <p:bldP spid="969" grpId="5" animBg="1" advAuto="0"/>
      <p:bldP spid="972"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Shape 980"/>
          <p:cNvSpPr>
            <a:spLocks noGrp="1"/>
          </p:cNvSpPr>
          <p:nvPr>
            <p:ph type="title"/>
          </p:nvPr>
        </p:nvSpPr>
        <p:spPr>
          <a:xfrm>
            <a:off x="723482" y="1948826"/>
            <a:ext cx="7950346" cy="1840564"/>
          </a:xfrm>
          <a:prstGeom prst="rect">
            <a:avLst/>
          </a:prstGeom>
        </p:spPr>
        <p:txBody>
          <a:bodyPr/>
          <a:lstStyle/>
          <a:p>
            <a:pPr algn="ctr">
              <a:defRPr sz="3000"/>
            </a:pPr>
            <a:r>
              <a:rPr dirty="0"/>
              <a:t>QUEL ELEVE HANDBALLEUR A LA FIN DU COLLEGE? DU LYCEE?</a:t>
            </a:r>
            <a:br>
              <a:rPr dirty="0"/>
            </a:br>
            <a:r>
              <a:rPr dirty="0">
                <a:solidFill>
                  <a:srgbClr val="FF0000"/>
                </a:solidFill>
              </a:rPr>
              <a:t>CHOIX</a:t>
            </a:r>
            <a:r>
              <a:rPr dirty="0"/>
              <a:t> A FAIRE </a:t>
            </a:r>
          </a:p>
        </p:txBody>
      </p:sp>
      <p:sp>
        <p:nvSpPr>
          <p:cNvPr id="981" name="Shape 981"/>
          <p:cNvSpPr>
            <a:spLocks noGrp="1"/>
          </p:cNvSpPr>
          <p:nvPr>
            <p:ph type="body" sz="quarter" idx="1"/>
          </p:nvPr>
        </p:nvSpPr>
        <p:spPr>
          <a:xfrm>
            <a:off x="722312" y="3917434"/>
            <a:ext cx="7772401" cy="1500188"/>
          </a:xfrm>
          <a:prstGeom prst="rect">
            <a:avLst/>
          </a:prstGeom>
        </p:spPr>
        <p:txBody>
          <a:bodyPr/>
          <a:lstStyle/>
          <a:p>
            <a:pPr algn="ctr">
              <a:spcBef>
                <a:spcPts val="600"/>
              </a:spcBef>
              <a:defRPr sz="2800"/>
            </a:pPr>
            <a:r>
              <a:rPr dirty="0">
                <a:solidFill>
                  <a:schemeClr val="accent1"/>
                </a:solidFill>
              </a:rPr>
              <a:t>Car 30 heures de pratique effective </a:t>
            </a:r>
            <a:r>
              <a:rPr b="1" u="sng" dirty="0">
                <a:solidFill>
                  <a:schemeClr val="accent1"/>
                </a:solidFill>
              </a:rPr>
              <a:t>au maximum</a:t>
            </a:r>
            <a:r>
              <a:rPr dirty="0">
                <a:solidFill>
                  <a:schemeClr val="accent1"/>
                </a:solidFill>
              </a:rPr>
              <a:t>, pour 2 cycles au collège, même chose au lycée</a:t>
            </a:r>
          </a:p>
        </p:txBody>
      </p:sp>
      <p:sp>
        <p:nvSpPr>
          <p:cNvPr id="982" name="Shape 982"/>
          <p:cNvSpPr>
            <a:spLocks noGrp="1"/>
          </p:cNvSpPr>
          <p:nvPr>
            <p:ph type="sldNum" sz="quarter" idx="2"/>
          </p:nvPr>
        </p:nvSpPr>
        <p:spPr>
          <a:xfrm>
            <a:off x="88853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pic>
        <p:nvPicPr>
          <p:cNvPr id="987" name="image5.gif" descr="ball8"/>
          <p:cNvPicPr>
            <a:picLocks/>
          </p:cNvPicPr>
          <p:nvPr/>
        </p:nvPicPr>
        <p:blipFill>
          <a:blip r:embed="rId3">
            <a:extLst/>
          </a:blip>
          <a:stretch>
            <a:fillRect/>
          </a:stretch>
        </p:blipFill>
        <p:spPr>
          <a:xfrm>
            <a:off x="428043" y="268060"/>
            <a:ext cx="588538" cy="588537"/>
          </a:xfrm>
          <a:prstGeom prst="rect">
            <a:avLst/>
          </a:prstGeom>
          <a:ln w="12700">
            <a:miter lim="400000"/>
          </a:ln>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443" y="227828"/>
            <a:ext cx="898241" cy="125753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 name="Shape 1009"/>
          <p:cNvSpPr>
            <a:spLocks noGrp="1"/>
          </p:cNvSpPr>
          <p:nvPr>
            <p:ph type="title"/>
          </p:nvPr>
        </p:nvSpPr>
        <p:spPr>
          <a:xfrm>
            <a:off x="349745" y="110238"/>
            <a:ext cx="8449111" cy="1143001"/>
          </a:xfrm>
          <a:prstGeom prst="rect">
            <a:avLst/>
          </a:prstGeom>
        </p:spPr>
        <p:txBody>
          <a:bodyPr/>
          <a:lstStyle/>
          <a:p>
            <a:pPr>
              <a:defRPr sz="3000">
                <a:solidFill>
                  <a:srgbClr val="FF6600"/>
                </a:solidFill>
              </a:defRPr>
            </a:pPr>
            <a:r>
              <a:t>Quel élève handballeur à la fin du secondaire? </a:t>
            </a:r>
            <a:br/>
            <a:r>
              <a:t>(versants moteur et décisionnel)</a:t>
            </a:r>
          </a:p>
        </p:txBody>
      </p:sp>
      <p:sp>
        <p:nvSpPr>
          <p:cNvPr id="1010" name="Shape 1010"/>
          <p:cNvSpPr>
            <a:spLocks noGrp="1"/>
          </p:cNvSpPr>
          <p:nvPr>
            <p:ph type="sldNum" sz="quarter" idx="2"/>
          </p:nvPr>
        </p:nvSpPr>
        <p:spPr>
          <a:xfrm>
            <a:off x="88853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grpSp>
        <p:nvGrpSpPr>
          <p:cNvPr id="1015" name="Group 1015"/>
          <p:cNvGrpSpPr/>
          <p:nvPr/>
        </p:nvGrpSpPr>
        <p:grpSpPr>
          <a:xfrm>
            <a:off x="552229" y="1564387"/>
            <a:ext cx="3953540" cy="2233737"/>
            <a:chOff x="0" y="0"/>
            <a:chExt cx="3953539" cy="2233735"/>
          </a:xfrm>
        </p:grpSpPr>
        <p:sp>
          <p:nvSpPr>
            <p:cNvPr id="1011" name="Shape 1011"/>
            <p:cNvSpPr/>
            <p:nvPr/>
          </p:nvSpPr>
          <p:spPr>
            <a:xfrm rot="162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chemeClr val="accent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014" name="Group 1014"/>
            <p:cNvGrpSpPr/>
            <p:nvPr/>
          </p:nvGrpSpPr>
          <p:grpSpPr>
            <a:xfrm>
              <a:off x="0" y="0"/>
              <a:ext cx="3953540" cy="1675302"/>
              <a:chOff x="0" y="0"/>
              <a:chExt cx="3953538" cy="1675301"/>
            </a:xfrm>
          </p:grpSpPr>
          <p:sp>
            <p:nvSpPr>
              <p:cNvPr id="1012" name="Shape 1012"/>
              <p:cNvSpPr/>
              <p:nvPr/>
            </p:nvSpPr>
            <p:spPr>
              <a:xfrm>
                <a:off x="0" y="-1"/>
                <a:ext cx="3953539" cy="167530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013" name="Shape 1013"/>
              <p:cNvSpPr/>
              <p:nvPr/>
            </p:nvSpPr>
            <p:spPr>
              <a:xfrm>
                <a:off x="0" y="436076"/>
                <a:ext cx="3953539" cy="803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t>Tous « Traverseurs »</a:t>
                </a:r>
              </a:p>
            </p:txBody>
          </p:sp>
        </p:grpSp>
      </p:grpSp>
      <p:grpSp>
        <p:nvGrpSpPr>
          <p:cNvPr id="1020" name="Group 1020"/>
          <p:cNvGrpSpPr/>
          <p:nvPr/>
        </p:nvGrpSpPr>
        <p:grpSpPr>
          <a:xfrm>
            <a:off x="4505769" y="1564386"/>
            <a:ext cx="3953540" cy="2233737"/>
            <a:chOff x="0" y="0"/>
            <a:chExt cx="3953538" cy="2233736"/>
          </a:xfrm>
        </p:grpSpPr>
        <p:sp>
          <p:nvSpPr>
            <p:cNvPr id="1016" name="Shape 1016"/>
            <p:cNvSpPr/>
            <p:nvPr/>
          </p:nvSpPr>
          <p:spPr>
            <a:xfrm>
              <a:off x="0" y="0"/>
              <a:ext cx="3953539" cy="22337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solidFill>
              <a:srgbClr val="BFBFB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019" name="Group 1019"/>
            <p:cNvGrpSpPr/>
            <p:nvPr/>
          </p:nvGrpSpPr>
          <p:grpSpPr>
            <a:xfrm>
              <a:off x="0" y="-1"/>
              <a:ext cx="3953539" cy="1675302"/>
              <a:chOff x="0" y="0"/>
              <a:chExt cx="3953538" cy="1675301"/>
            </a:xfrm>
          </p:grpSpPr>
          <p:sp>
            <p:nvSpPr>
              <p:cNvPr id="1017" name="Shape 1017"/>
              <p:cNvSpPr/>
              <p:nvPr/>
            </p:nvSpPr>
            <p:spPr>
              <a:xfrm>
                <a:off x="0" y="-1"/>
                <a:ext cx="3953539" cy="1675303"/>
              </a:xfrm>
              <a:prstGeom prst="rect">
                <a:avLst/>
              </a:prstGeom>
              <a:solidFill>
                <a:srgbClr val="BFBFBF"/>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018" name="Shape 1018"/>
              <p:cNvSpPr/>
              <p:nvPr/>
            </p:nvSpPr>
            <p:spPr>
              <a:xfrm>
                <a:off x="0" y="247481"/>
                <a:ext cx="3953539" cy="1180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t>Tous « Voleurs » de ballon</a:t>
                </a:r>
              </a:p>
            </p:txBody>
          </p:sp>
        </p:grpSp>
      </p:grpSp>
      <p:grpSp>
        <p:nvGrpSpPr>
          <p:cNvPr id="1025" name="Group 1025"/>
          <p:cNvGrpSpPr/>
          <p:nvPr/>
        </p:nvGrpSpPr>
        <p:grpSpPr>
          <a:xfrm>
            <a:off x="552229" y="3798122"/>
            <a:ext cx="3953541" cy="2233737"/>
            <a:chOff x="0" y="0"/>
            <a:chExt cx="3953539" cy="2233736"/>
          </a:xfrm>
          <a:solidFill>
            <a:srgbClr val="66FFFF"/>
          </a:solidFill>
        </p:grpSpPr>
        <p:sp>
          <p:nvSpPr>
            <p:cNvPr id="1021" name="Shape 1021"/>
            <p:cNvSpPr/>
            <p:nvPr/>
          </p:nvSpPr>
          <p:spPr>
            <a:xfrm rot="10800000">
              <a:off x="-1" y="-1"/>
              <a:ext cx="3953540" cy="2233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grp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024" name="Group 1024"/>
            <p:cNvGrpSpPr/>
            <p:nvPr/>
          </p:nvGrpSpPr>
          <p:grpSpPr>
            <a:xfrm>
              <a:off x="0" y="558434"/>
              <a:ext cx="3953539" cy="1675302"/>
              <a:chOff x="0" y="0"/>
              <a:chExt cx="3953538" cy="1675301"/>
            </a:xfrm>
            <a:grpFill/>
          </p:grpSpPr>
          <p:sp>
            <p:nvSpPr>
              <p:cNvPr id="1022" name="Shape 1022"/>
              <p:cNvSpPr/>
              <p:nvPr/>
            </p:nvSpPr>
            <p:spPr>
              <a:xfrm>
                <a:off x="0" y="-1"/>
                <a:ext cx="3953539" cy="1675303"/>
              </a:xfrm>
              <a:prstGeom prst="rect">
                <a:avLst/>
              </a:prstGeom>
              <a:grp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023" name="Shape 1023"/>
              <p:cNvSpPr/>
              <p:nvPr/>
            </p:nvSpPr>
            <p:spPr>
              <a:xfrm>
                <a:off x="0" y="436076"/>
                <a:ext cx="3953539" cy="803149"/>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t>Tous Marqueurs</a:t>
                </a:r>
              </a:p>
            </p:txBody>
          </p:sp>
        </p:grpSp>
      </p:grpSp>
      <p:grpSp>
        <p:nvGrpSpPr>
          <p:cNvPr id="1028" name="Group 1028"/>
          <p:cNvGrpSpPr/>
          <p:nvPr/>
        </p:nvGrpSpPr>
        <p:grpSpPr>
          <a:xfrm>
            <a:off x="4505769" y="3798123"/>
            <a:ext cx="3953540" cy="2233737"/>
            <a:chOff x="0" y="0"/>
            <a:chExt cx="3953539" cy="2233736"/>
          </a:xfrm>
        </p:grpSpPr>
        <p:sp>
          <p:nvSpPr>
            <p:cNvPr id="1026" name="Shape 1026"/>
            <p:cNvSpPr/>
            <p:nvPr/>
          </p:nvSpPr>
          <p:spPr>
            <a:xfrm rot="54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1027" name="Shape 1027"/>
            <p:cNvSpPr/>
            <p:nvPr/>
          </p:nvSpPr>
          <p:spPr>
            <a:xfrm>
              <a:off x="0" y="994510"/>
              <a:ext cx="3953540" cy="8031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t>Tous Gardiens de But</a:t>
              </a:r>
            </a:p>
          </p:txBody>
        </p:sp>
      </p:grpSp>
      <p:grpSp>
        <p:nvGrpSpPr>
          <p:cNvPr id="1033" name="Group 1033"/>
          <p:cNvGrpSpPr/>
          <p:nvPr/>
        </p:nvGrpSpPr>
        <p:grpSpPr>
          <a:xfrm>
            <a:off x="3205489" y="3048737"/>
            <a:ext cx="2600558" cy="1498770"/>
            <a:chOff x="0" y="0"/>
            <a:chExt cx="2600557" cy="1498768"/>
          </a:xfrm>
        </p:grpSpPr>
        <p:sp>
          <p:nvSpPr>
            <p:cNvPr id="1029" name="Shape 1029"/>
            <p:cNvSpPr/>
            <p:nvPr/>
          </p:nvSpPr>
          <p:spPr>
            <a:xfrm>
              <a:off x="0" y="0"/>
              <a:ext cx="2600558" cy="1498769"/>
            </a:xfrm>
            <a:prstGeom prst="roundRect">
              <a:avLst>
                <a:gd name="adj" fmla="val 16667"/>
              </a:avLst>
            </a:prstGeom>
            <a:solidFill>
              <a:srgbClr val="F59D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032" name="Group 1032"/>
            <p:cNvGrpSpPr/>
            <p:nvPr/>
          </p:nvGrpSpPr>
          <p:grpSpPr>
            <a:xfrm>
              <a:off x="86706" y="73163"/>
              <a:ext cx="2427145" cy="1352442"/>
              <a:chOff x="0" y="0"/>
              <a:chExt cx="2427144" cy="1352440"/>
            </a:xfrm>
          </p:grpSpPr>
          <p:sp>
            <p:nvSpPr>
              <p:cNvPr id="1030" name="Shape 1030"/>
              <p:cNvSpPr/>
              <p:nvPr/>
            </p:nvSpPr>
            <p:spPr>
              <a:xfrm>
                <a:off x="-1" y="0"/>
                <a:ext cx="2427146" cy="1352441"/>
              </a:xfrm>
              <a:prstGeom prst="rect">
                <a:avLst/>
              </a:prstGeom>
              <a:solidFill>
                <a:srgbClr val="F59DFF"/>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031" name="Shape 1031"/>
              <p:cNvSpPr/>
              <p:nvPr/>
            </p:nvSpPr>
            <p:spPr>
              <a:xfrm>
                <a:off x="-1" y="175205"/>
                <a:ext cx="2427146" cy="10020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2870" tIns="102870" rIns="102870" bIns="102870" numCol="1" anchor="ctr">
                <a:spAutoFit/>
              </a:bodyPr>
              <a:lstStyle>
                <a:lvl1pPr algn="ctr" defTabSz="1200150">
                  <a:lnSpc>
                    <a:spcPct val="90000"/>
                  </a:lnSpc>
                  <a:spcBef>
                    <a:spcPts val="1100"/>
                  </a:spcBef>
                  <a:defRPr sz="2700"/>
                </a:lvl1pPr>
              </a:lstStyle>
              <a:p>
                <a:r>
                  <a:t>Quel élève Handballeur ?</a:t>
                </a:r>
              </a:p>
            </p:txBody>
          </p:sp>
        </p:grpSp>
      </p:grpSp>
      <p:sp>
        <p:nvSpPr>
          <p:cNvPr id="1034" name="Shape 1034"/>
          <p:cNvSpPr/>
          <p:nvPr/>
        </p:nvSpPr>
        <p:spPr>
          <a:xfrm>
            <a:off x="1095723" y="1213006"/>
            <a:ext cx="7042227"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b="1"/>
            </a:lvl1pPr>
          </a:lstStyle>
          <a:p>
            <a:r>
              <a:rPr dirty="0"/>
              <a:t>D’après les </a:t>
            </a:r>
            <a:r>
              <a:rPr dirty="0" smtClean="0"/>
              <a:t>propositions</a:t>
            </a:r>
            <a:r>
              <a:rPr lang="fr-FR" dirty="0" smtClean="0"/>
              <a:t> (modifiées)</a:t>
            </a:r>
            <a:r>
              <a:rPr dirty="0" smtClean="0"/>
              <a:t> </a:t>
            </a:r>
            <a:r>
              <a:rPr dirty="0"/>
              <a:t>de certains modes de jeu de Maurice Portes*</a:t>
            </a:r>
          </a:p>
        </p:txBody>
      </p:sp>
      <p:sp>
        <p:nvSpPr>
          <p:cNvPr id="1036" name="Shape 1036"/>
          <p:cNvSpPr/>
          <p:nvPr/>
        </p:nvSpPr>
        <p:spPr>
          <a:xfrm>
            <a:off x="666068" y="6077821"/>
            <a:ext cx="7031667" cy="256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000"/>
            </a:pPr>
            <a:r>
              <a:t>* Ces modes de jeu sont issus de l’ouvrage: </a:t>
            </a:r>
            <a:r>
              <a:rPr i="1"/>
              <a:t>« La formation initiale des joueurs et joueuses en questions ». </a:t>
            </a:r>
            <a:r>
              <a:rPr dirty="0"/>
              <a:t>Editions FFHB. 2002</a:t>
            </a:r>
          </a:p>
        </p:txBody>
      </p:sp>
      <p:pic>
        <p:nvPicPr>
          <p:cNvPr id="30" name="image5.gif" descr="ball8"/>
          <p:cNvPicPr>
            <a:picLocks/>
          </p:cNvPicPr>
          <p:nvPr/>
        </p:nvPicPr>
        <p:blipFill>
          <a:blip r:embed="rId3">
            <a:extLst/>
          </a:blip>
          <a:stretch>
            <a:fillRect/>
          </a:stretch>
        </p:blipFill>
        <p:spPr>
          <a:xfrm>
            <a:off x="257958" y="184327"/>
            <a:ext cx="588538" cy="588537"/>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Shape 1040"/>
          <p:cNvSpPr>
            <a:spLocks noGrp="1"/>
          </p:cNvSpPr>
          <p:nvPr>
            <p:ph type="title"/>
          </p:nvPr>
        </p:nvSpPr>
        <p:spPr>
          <a:xfrm>
            <a:off x="422338" y="274638"/>
            <a:ext cx="8229600" cy="1143001"/>
          </a:xfrm>
          <a:prstGeom prst="rect">
            <a:avLst/>
          </a:prstGeom>
        </p:spPr>
        <p:txBody>
          <a:bodyPr/>
          <a:lstStyle/>
          <a:p>
            <a:pPr>
              <a:defRPr sz="3200">
                <a:solidFill>
                  <a:srgbClr val="FF6600"/>
                </a:solidFill>
              </a:defRPr>
            </a:pPr>
            <a:r>
              <a:t>Quel élève handballeur à la fin du secondaire? </a:t>
            </a:r>
            <a:br/>
            <a:r>
              <a:t>(versants méthodologique et social)</a:t>
            </a:r>
          </a:p>
        </p:txBody>
      </p:sp>
      <p:grpSp>
        <p:nvGrpSpPr>
          <p:cNvPr id="1043" name="Group 1043"/>
          <p:cNvGrpSpPr/>
          <p:nvPr/>
        </p:nvGrpSpPr>
        <p:grpSpPr>
          <a:xfrm>
            <a:off x="459653" y="3717682"/>
            <a:ext cx="2289970" cy="2289969"/>
            <a:chOff x="0" y="0"/>
            <a:chExt cx="2289968" cy="2289968"/>
          </a:xfrm>
          <a:solidFill>
            <a:srgbClr val="00FF00"/>
          </a:solidFill>
        </p:grpSpPr>
        <p:sp>
          <p:nvSpPr>
            <p:cNvPr id="1041" name="Shape 1041"/>
            <p:cNvSpPr/>
            <p:nvPr/>
          </p:nvSpPr>
          <p:spPr>
            <a:xfrm>
              <a:off x="0" y="0"/>
              <a:ext cx="2289969" cy="2289969"/>
            </a:xfrm>
            <a:prstGeom prst="roundRect">
              <a:avLst>
                <a:gd name="adj" fmla="val 7500"/>
              </a:avLst>
            </a:prstGeom>
            <a:grp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914400">
                <a:defRPr sz="3024"/>
              </a:pPr>
              <a:endParaRPr/>
            </a:p>
          </p:txBody>
        </p:sp>
        <p:sp>
          <p:nvSpPr>
            <p:cNvPr id="1042" name="Shape 1042"/>
            <p:cNvSpPr/>
            <p:nvPr/>
          </p:nvSpPr>
          <p:spPr>
            <a:xfrm>
              <a:off x="50252" y="530145"/>
              <a:ext cx="2189465" cy="1229678"/>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defRPr sz="3024"/>
              </a:lvl1pPr>
            </a:lstStyle>
            <a:p>
              <a:r>
                <a:rPr dirty="0" smtClean="0"/>
                <a:t>Tous Arbitres</a:t>
              </a:r>
              <a:endParaRPr dirty="0"/>
            </a:p>
          </p:txBody>
        </p:sp>
      </p:grpSp>
      <p:sp>
        <p:nvSpPr>
          <p:cNvPr id="1044" name="Shape 1044"/>
          <p:cNvSpPr/>
          <p:nvPr/>
        </p:nvSpPr>
        <p:spPr>
          <a:xfrm rot="8327623">
            <a:off x="1900402" y="3493985"/>
            <a:ext cx="1306053" cy="503794"/>
          </a:xfrm>
          <a:prstGeom prst="rightArrow">
            <a:avLst>
              <a:gd name="adj1" fmla="val 64000"/>
              <a:gd name="adj2" fmla="val 50000"/>
            </a:avLst>
          </a:prstGeom>
          <a:gradFill>
            <a:gsLst>
              <a:gs pos="0">
                <a:srgbClr val="B0D2DF"/>
              </a:gs>
              <a:gs pos="100000">
                <a:srgbClr val="B0D2DF"/>
              </a:gs>
            </a:gsLst>
            <a:lin ang="16200000"/>
          </a:gradFill>
          <a:ln w="12700">
            <a:miter lim="400000"/>
          </a:ln>
          <a:effectLst>
            <a:outerShdw blurRad="38100" dist="23000" dir="5400000" rotWithShape="0">
              <a:srgbClr val="000000">
                <a:alpha val="35000"/>
              </a:srgbClr>
            </a:outerShdw>
          </a:effectLst>
        </p:spPr>
        <p:txBody>
          <a:bodyPr lIns="45719" rIns="45719" anchor="ctr"/>
          <a:lstStyle/>
          <a:p>
            <a:endParaRPr/>
          </a:p>
        </p:txBody>
      </p:sp>
      <p:grpSp>
        <p:nvGrpSpPr>
          <p:cNvPr id="2" name="Grouper 1"/>
          <p:cNvGrpSpPr/>
          <p:nvPr/>
        </p:nvGrpSpPr>
        <p:grpSpPr>
          <a:xfrm>
            <a:off x="6179530" y="3717682"/>
            <a:ext cx="2289970" cy="2289969"/>
            <a:chOff x="6179530" y="3717682"/>
            <a:chExt cx="2289970" cy="2289969"/>
          </a:xfrm>
          <a:solidFill>
            <a:srgbClr val="000000"/>
          </a:solidFill>
        </p:grpSpPr>
        <p:sp>
          <p:nvSpPr>
            <p:cNvPr id="1045" name="Shape 1045"/>
            <p:cNvSpPr/>
            <p:nvPr/>
          </p:nvSpPr>
          <p:spPr>
            <a:xfrm>
              <a:off x="6179530" y="3717682"/>
              <a:ext cx="2289970" cy="2289969"/>
            </a:xfrm>
            <a:prstGeom prst="roundRect">
              <a:avLst>
                <a:gd name="adj" fmla="val 7500"/>
              </a:avLst>
            </a:prstGeom>
            <a:grpFill/>
            <a:ln w="12700">
              <a:miter lim="400000"/>
            </a:ln>
            <a:effectLst>
              <a:outerShdw blurRad="38100" dist="23000" dir="5400000" rotWithShape="0">
                <a:srgbClr val="000000">
                  <a:alpha val="35000"/>
                </a:srgbClr>
              </a:outerShdw>
            </a:effectLst>
          </p:spPr>
          <p:txBody>
            <a:bodyPr lIns="45719" rIns="45719" anchor="ctr"/>
            <a:lstStyle/>
            <a:p>
              <a:pPr algn="ctr" defTabSz="914400">
                <a:defRPr sz="3024"/>
              </a:pPr>
              <a:endParaRPr>
                <a:solidFill>
                  <a:schemeClr val="bg1"/>
                </a:solidFill>
              </a:endParaRPr>
            </a:p>
          </p:txBody>
        </p:sp>
        <p:sp>
          <p:nvSpPr>
            <p:cNvPr id="1046" name="Shape 1046"/>
            <p:cNvSpPr/>
            <p:nvPr/>
          </p:nvSpPr>
          <p:spPr>
            <a:xfrm>
              <a:off x="6229782" y="3967667"/>
              <a:ext cx="2189466" cy="1789999"/>
            </a:xfrm>
            <a:prstGeom prst="rect">
              <a:avLst/>
            </a:prstGeom>
            <a:grp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sz="3024"/>
              </a:lvl1pPr>
            </a:lstStyle>
            <a:p>
              <a:r>
                <a:rPr dirty="0">
                  <a:solidFill>
                    <a:schemeClr val="bg1"/>
                  </a:solidFill>
                </a:rPr>
                <a:t>Tous Observateurs/Coachs</a:t>
              </a:r>
            </a:p>
          </p:txBody>
        </p:sp>
      </p:grpSp>
      <p:sp>
        <p:nvSpPr>
          <p:cNvPr id="1047" name="Shape 1047"/>
          <p:cNvSpPr/>
          <p:nvPr/>
        </p:nvSpPr>
        <p:spPr>
          <a:xfrm>
            <a:off x="3216801" y="1468384"/>
            <a:ext cx="2289970" cy="2289969"/>
          </a:xfrm>
          <a:custGeom>
            <a:avLst/>
            <a:gdLst/>
            <a:ahLst/>
            <a:cxnLst>
              <a:cxn ang="0">
                <a:pos x="wd2" y="hd2"/>
              </a:cxn>
              <a:cxn ang="5400000">
                <a:pos x="wd2" y="hd2"/>
              </a:cxn>
              <a:cxn ang="10800000">
                <a:pos x="wd2" y="hd2"/>
              </a:cxn>
              <a:cxn ang="16200000">
                <a:pos x="wd2" y="hd2"/>
              </a:cxn>
            </a:cxnLst>
            <a:rect l="0" t="0" r="r" b="b"/>
            <a:pathLst>
              <a:path w="21600" h="21600" extrusionOk="0">
                <a:moveTo>
                  <a:pt x="0" y="19980"/>
                </a:moveTo>
                <a:lnTo>
                  <a:pt x="0" y="1620"/>
                </a:lnTo>
                <a:cubicBezTo>
                  <a:pt x="0" y="1173"/>
                  <a:pt x="181" y="768"/>
                  <a:pt x="474" y="474"/>
                </a:cubicBezTo>
                <a:cubicBezTo>
                  <a:pt x="768" y="181"/>
                  <a:pt x="1173" y="0"/>
                  <a:pt x="1620" y="0"/>
                </a:cubicBezTo>
                <a:lnTo>
                  <a:pt x="19980" y="0"/>
                </a:lnTo>
                <a:cubicBezTo>
                  <a:pt x="20427" y="0"/>
                  <a:pt x="20832" y="181"/>
                  <a:pt x="21126" y="474"/>
                </a:cubicBezTo>
                <a:cubicBezTo>
                  <a:pt x="21419" y="768"/>
                  <a:pt x="21600" y="1173"/>
                  <a:pt x="21600" y="1620"/>
                </a:cubicBezTo>
                <a:lnTo>
                  <a:pt x="21600" y="19980"/>
                </a:lnTo>
                <a:cubicBezTo>
                  <a:pt x="21600" y="20427"/>
                  <a:pt x="21419" y="20832"/>
                  <a:pt x="21126" y="21126"/>
                </a:cubicBezTo>
                <a:cubicBezTo>
                  <a:pt x="20832" y="21419"/>
                  <a:pt x="20427" y="21600"/>
                  <a:pt x="19980" y="21600"/>
                </a:cubicBezTo>
                <a:lnTo>
                  <a:pt x="1620" y="21600"/>
                </a:lnTo>
                <a:cubicBezTo>
                  <a:pt x="1173" y="21600"/>
                  <a:pt x="768" y="21419"/>
                  <a:pt x="474" y="21126"/>
                </a:cubicBezTo>
                <a:cubicBezTo>
                  <a:pt x="181" y="20832"/>
                  <a:pt x="0" y="20427"/>
                  <a:pt x="0" y="19980"/>
                </a:cubicBezTo>
                <a:close/>
              </a:path>
            </a:pathLst>
          </a:custGeom>
          <a:solidFill>
            <a:srgbClr val="FF9BEB"/>
          </a:solidFill>
          <a:ln>
            <a:solidFill>
              <a:srgbClr val="000000"/>
            </a:solidFill>
            <a:miter/>
          </a:ln>
        </p:spPr>
        <p:txBody>
          <a:bodyPr lIns="45719" rIns="45719" anchor="ctr"/>
          <a:lstStyle/>
          <a:p>
            <a:pPr>
              <a:defRPr>
                <a:solidFill>
                  <a:srgbClr val="FFFFFF"/>
                </a:solidFill>
              </a:defRPr>
            </a:pPr>
            <a:endParaRPr/>
          </a:p>
        </p:txBody>
      </p:sp>
      <p:sp>
        <p:nvSpPr>
          <p:cNvPr id="1048" name="Shape 1048"/>
          <p:cNvSpPr/>
          <p:nvPr/>
        </p:nvSpPr>
        <p:spPr>
          <a:xfrm>
            <a:off x="3267053" y="1718369"/>
            <a:ext cx="2189465" cy="1789998"/>
          </a:xfrm>
          <a:prstGeom prst="rect">
            <a:avLst/>
          </a:prstGeom>
          <a:solidFill>
            <a:srgbClr val="FF9BEB"/>
          </a:solidFill>
          <a:ln w="12700">
            <a:miter lim="400000"/>
          </a:ln>
          <a:extLst>
            <a:ext uri="{C572A759-6A51-4108-AA02-DFA0A04FC94B}">
              <ma14:wrappingTextBoxFlag xmlns:ma14="http://schemas.microsoft.com/office/mac/drawingml/2011/main" val="1"/>
            </a:ext>
          </a:extLst>
        </p:spPr>
        <p:txBody>
          <a:bodyPr lIns="45719" rIns="45719" anchor="ctr"/>
          <a:lstStyle>
            <a:lvl1pPr algn="ctr" defTabSz="914400">
              <a:defRPr sz="3024"/>
            </a:lvl1pPr>
          </a:lstStyle>
          <a:p>
            <a:r>
              <a:t>Quel élève Handballeur?</a:t>
            </a:r>
          </a:p>
        </p:txBody>
      </p:sp>
      <p:sp>
        <p:nvSpPr>
          <p:cNvPr id="1049" name="Shape 1049"/>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054" name="Shape 1054"/>
          <p:cNvSpPr/>
          <p:nvPr/>
        </p:nvSpPr>
        <p:spPr>
          <a:xfrm rot="2399207">
            <a:off x="5523555" y="3631725"/>
            <a:ext cx="1306053" cy="503794"/>
          </a:xfrm>
          <a:prstGeom prst="rightArrow">
            <a:avLst>
              <a:gd name="adj1" fmla="val 64000"/>
              <a:gd name="adj2" fmla="val 50000"/>
            </a:avLst>
          </a:prstGeom>
          <a:gradFill>
            <a:gsLst>
              <a:gs pos="0">
                <a:srgbClr val="B0D2DF"/>
              </a:gs>
              <a:gs pos="100000">
                <a:srgbClr val="B0D2DF"/>
              </a:gs>
            </a:gsLst>
            <a:lin ang="16200000"/>
          </a:gradFill>
          <a:ln w="12700">
            <a:miter lim="400000"/>
          </a:ln>
          <a:effectLst>
            <a:outerShdw blurRad="38100" dist="23000" dir="5400000" rotWithShape="0">
              <a:srgbClr val="000000">
                <a:alpha val="35000"/>
              </a:srgbClr>
            </a:outerShdw>
          </a:effectLst>
        </p:spPr>
        <p:txBody>
          <a:bodyPr lIns="45719" rIns="45719" anchor="ctr"/>
          <a:lstStyle/>
          <a:p>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992" name="Shape 992"/>
          <p:cNvSpPr>
            <a:spLocks noGrp="1"/>
          </p:cNvSpPr>
          <p:nvPr>
            <p:ph type="title"/>
          </p:nvPr>
        </p:nvSpPr>
        <p:spPr>
          <a:xfrm>
            <a:off x="457200" y="95707"/>
            <a:ext cx="8229600" cy="532570"/>
          </a:xfrm>
          <a:prstGeom prst="rect">
            <a:avLst/>
          </a:prstGeom>
        </p:spPr>
        <p:txBody>
          <a:bodyPr/>
          <a:lstStyle>
            <a:lvl1pPr defTabSz="297179">
              <a:defRPr sz="2859"/>
            </a:lvl1pPr>
          </a:lstStyle>
          <a:p>
            <a:r>
              <a:rPr b="1" dirty="0">
                <a:solidFill>
                  <a:schemeClr val="accent1"/>
                </a:solidFill>
              </a:rPr>
              <a:t>LES ATTENDUS DE FIN DE CYCLES</a:t>
            </a:r>
          </a:p>
        </p:txBody>
      </p:sp>
      <p:sp>
        <p:nvSpPr>
          <p:cNvPr id="993" name="Shape 993"/>
          <p:cNvSpPr/>
          <p:nvPr/>
        </p:nvSpPr>
        <p:spPr>
          <a:xfrm>
            <a:off x="6410622" y="629527"/>
            <a:ext cx="2629452"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defRPr sz="1500"/>
            </a:pPr>
            <a:r>
              <a:rPr dirty="0"/>
              <a:t>Programmes </a:t>
            </a:r>
            <a:r>
              <a:rPr lang="fr-FR" dirty="0" smtClean="0"/>
              <a:t>alternatifs du SNEP </a:t>
            </a:r>
          </a:p>
          <a:p>
            <a:pPr algn="r">
              <a:defRPr sz="1500"/>
            </a:pPr>
            <a:r>
              <a:rPr lang="fr-FR" dirty="0" smtClean="0"/>
              <a:t>Fiche HANDBALL Mai 2017 </a:t>
            </a:r>
            <a:endParaRPr dirty="0"/>
          </a:p>
        </p:txBody>
      </p:sp>
      <p:pic>
        <p:nvPicPr>
          <p:cNvPr id="3" name="Image 2" descr="Capture d’écran 2017-12-16 à 15.31.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1" y="2461672"/>
            <a:ext cx="8189419" cy="1199813"/>
          </a:xfrm>
          <a:prstGeom prst="rect">
            <a:avLst/>
          </a:prstGeom>
        </p:spPr>
      </p:pic>
      <p:grpSp>
        <p:nvGrpSpPr>
          <p:cNvPr id="10" name="Group 1015"/>
          <p:cNvGrpSpPr/>
          <p:nvPr/>
        </p:nvGrpSpPr>
        <p:grpSpPr>
          <a:xfrm>
            <a:off x="552229" y="1221479"/>
            <a:ext cx="1876515" cy="835098"/>
            <a:chOff x="0" y="-864890"/>
            <a:chExt cx="3953542" cy="3405090"/>
          </a:xfrm>
        </p:grpSpPr>
        <p:sp>
          <p:nvSpPr>
            <p:cNvPr id="11" name="Shape 1011"/>
            <p:cNvSpPr/>
            <p:nvPr/>
          </p:nvSpPr>
          <p:spPr>
            <a:xfrm rot="162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chemeClr val="accent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2" name="Group 1014"/>
            <p:cNvGrpSpPr/>
            <p:nvPr/>
          </p:nvGrpSpPr>
          <p:grpSpPr>
            <a:xfrm>
              <a:off x="0" y="-864890"/>
              <a:ext cx="3953542" cy="3405090"/>
              <a:chOff x="0" y="-864890"/>
              <a:chExt cx="3953540" cy="3405089"/>
            </a:xfrm>
          </p:grpSpPr>
          <p:sp>
            <p:nvSpPr>
              <p:cNvPr id="13" name="Shape 1012"/>
              <p:cNvSpPr/>
              <p:nvPr/>
            </p:nvSpPr>
            <p:spPr>
              <a:xfrm>
                <a:off x="0" y="-1"/>
                <a:ext cx="3953539" cy="167530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4" name="Shape 1013"/>
              <p:cNvSpPr/>
              <p:nvPr/>
            </p:nvSpPr>
            <p:spPr>
              <a:xfrm>
                <a:off x="0" y="-864890"/>
                <a:ext cx="3953540" cy="3405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 Traverseurs »</a:t>
                </a:r>
              </a:p>
            </p:txBody>
          </p:sp>
        </p:grpSp>
      </p:grpSp>
      <p:grpSp>
        <p:nvGrpSpPr>
          <p:cNvPr id="15" name="Group 1020"/>
          <p:cNvGrpSpPr/>
          <p:nvPr/>
        </p:nvGrpSpPr>
        <p:grpSpPr>
          <a:xfrm>
            <a:off x="552229" y="4132370"/>
            <a:ext cx="1876515" cy="835098"/>
            <a:chOff x="0" y="-832545"/>
            <a:chExt cx="3953541" cy="3340393"/>
          </a:xfrm>
        </p:grpSpPr>
        <p:sp>
          <p:nvSpPr>
            <p:cNvPr id="16" name="Shape 1016"/>
            <p:cNvSpPr/>
            <p:nvPr/>
          </p:nvSpPr>
          <p:spPr>
            <a:xfrm>
              <a:off x="0" y="0"/>
              <a:ext cx="3953539" cy="22337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solidFill>
              <a:srgbClr val="BFBFB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7" name="Group 1019"/>
            <p:cNvGrpSpPr/>
            <p:nvPr/>
          </p:nvGrpSpPr>
          <p:grpSpPr>
            <a:xfrm>
              <a:off x="0" y="-832545"/>
              <a:ext cx="3953541" cy="3340393"/>
              <a:chOff x="0" y="-832544"/>
              <a:chExt cx="3953540" cy="3340392"/>
            </a:xfrm>
          </p:grpSpPr>
          <p:sp>
            <p:nvSpPr>
              <p:cNvPr id="18" name="Shape 1017"/>
              <p:cNvSpPr/>
              <p:nvPr/>
            </p:nvSpPr>
            <p:spPr>
              <a:xfrm>
                <a:off x="0" y="-1"/>
                <a:ext cx="3953539" cy="1675303"/>
              </a:xfrm>
              <a:prstGeom prst="rect">
                <a:avLst/>
              </a:prstGeom>
              <a:solidFill>
                <a:srgbClr val="BFBFBF"/>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9" name="Shape 1018"/>
              <p:cNvSpPr/>
              <p:nvPr/>
            </p:nvSpPr>
            <p:spPr>
              <a:xfrm>
                <a:off x="0" y="-832544"/>
                <a:ext cx="3953540" cy="3340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 Voleurs » de ballon</a:t>
                </a:r>
              </a:p>
            </p:txBody>
          </p:sp>
        </p:grpSp>
      </p:grpSp>
      <p:grpSp>
        <p:nvGrpSpPr>
          <p:cNvPr id="20" name="Group 1025"/>
          <p:cNvGrpSpPr/>
          <p:nvPr/>
        </p:nvGrpSpPr>
        <p:grpSpPr>
          <a:xfrm>
            <a:off x="6551659" y="1424343"/>
            <a:ext cx="1876517" cy="654922"/>
            <a:chOff x="-1" y="-1"/>
            <a:chExt cx="3953541" cy="2626084"/>
          </a:xfrm>
          <a:solidFill>
            <a:srgbClr val="66FFFF"/>
          </a:solidFill>
        </p:grpSpPr>
        <p:sp>
          <p:nvSpPr>
            <p:cNvPr id="21" name="Shape 1021"/>
            <p:cNvSpPr/>
            <p:nvPr/>
          </p:nvSpPr>
          <p:spPr>
            <a:xfrm rot="10800000">
              <a:off x="-1" y="-1"/>
              <a:ext cx="3953540" cy="2233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grp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22" name="Group 1024"/>
            <p:cNvGrpSpPr/>
            <p:nvPr/>
          </p:nvGrpSpPr>
          <p:grpSpPr>
            <a:xfrm>
              <a:off x="0" y="166097"/>
              <a:ext cx="3953540" cy="2459986"/>
              <a:chOff x="0" y="-392337"/>
              <a:chExt cx="3953539" cy="2459985"/>
            </a:xfrm>
            <a:grpFill/>
          </p:grpSpPr>
          <p:sp>
            <p:nvSpPr>
              <p:cNvPr id="23" name="Shape 1022"/>
              <p:cNvSpPr/>
              <p:nvPr/>
            </p:nvSpPr>
            <p:spPr>
              <a:xfrm>
                <a:off x="0" y="-1"/>
                <a:ext cx="3953539" cy="1675303"/>
              </a:xfrm>
              <a:prstGeom prst="rect">
                <a:avLst/>
              </a:prstGeom>
              <a:grp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24" name="Shape 1023"/>
              <p:cNvSpPr/>
              <p:nvPr/>
            </p:nvSpPr>
            <p:spPr>
              <a:xfrm>
                <a:off x="0" y="-392337"/>
                <a:ext cx="3953539" cy="2459985"/>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Marqueurs</a:t>
                </a:r>
              </a:p>
            </p:txBody>
          </p:sp>
        </p:grpSp>
      </p:grpSp>
      <p:grpSp>
        <p:nvGrpSpPr>
          <p:cNvPr id="25" name="Group 1028"/>
          <p:cNvGrpSpPr/>
          <p:nvPr/>
        </p:nvGrpSpPr>
        <p:grpSpPr>
          <a:xfrm>
            <a:off x="6551659" y="4329526"/>
            <a:ext cx="1876517" cy="835098"/>
            <a:chOff x="0" y="-47458"/>
            <a:chExt cx="3953541" cy="2887089"/>
          </a:xfrm>
        </p:grpSpPr>
        <p:sp>
          <p:nvSpPr>
            <p:cNvPr id="26" name="Shape 1026"/>
            <p:cNvSpPr/>
            <p:nvPr/>
          </p:nvSpPr>
          <p:spPr>
            <a:xfrm rot="54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27" name="Shape 1027"/>
            <p:cNvSpPr/>
            <p:nvPr/>
          </p:nvSpPr>
          <p:spPr>
            <a:xfrm>
              <a:off x="0" y="-47458"/>
              <a:ext cx="3953539" cy="2887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Gardiens de But</a:t>
              </a:r>
            </a:p>
          </p:txBody>
        </p:sp>
      </p:grpSp>
      <p:cxnSp>
        <p:nvCxnSpPr>
          <p:cNvPr id="4" name="Connecteur droit 3"/>
          <p:cNvCxnSpPr/>
          <p:nvPr/>
        </p:nvCxnSpPr>
        <p:spPr>
          <a:xfrm>
            <a:off x="1336924" y="3281508"/>
            <a:ext cx="902423" cy="0"/>
          </a:xfrm>
          <a:prstGeom prst="line">
            <a:avLst/>
          </a:prstGeom>
          <a:noFill/>
          <a:ln w="25400" cap="flat">
            <a:solidFill>
              <a:srgbClr val="66FFFF"/>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8" name="Connecteur droit 27"/>
          <p:cNvCxnSpPr/>
          <p:nvPr/>
        </p:nvCxnSpPr>
        <p:spPr>
          <a:xfrm>
            <a:off x="3520565" y="3113844"/>
            <a:ext cx="568192"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 name="Connecteur droit 28"/>
          <p:cNvCxnSpPr/>
          <p:nvPr/>
        </p:nvCxnSpPr>
        <p:spPr>
          <a:xfrm>
            <a:off x="4250721" y="3098990"/>
            <a:ext cx="568192" cy="0"/>
          </a:xfrm>
          <a:prstGeom prst="line">
            <a:avLst/>
          </a:prstGeom>
          <a:noFill/>
          <a:ln w="25400" cap="flat">
            <a:solidFill>
              <a:schemeClr val="bg1">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0" name="Connecteur droit 29"/>
          <p:cNvCxnSpPr/>
          <p:nvPr/>
        </p:nvCxnSpPr>
        <p:spPr>
          <a:xfrm>
            <a:off x="5197709" y="3098990"/>
            <a:ext cx="568192" cy="0"/>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1" name="Connecteur droit 30"/>
          <p:cNvCxnSpPr/>
          <p:nvPr/>
        </p:nvCxnSpPr>
        <p:spPr>
          <a:xfrm>
            <a:off x="2428744" y="3291188"/>
            <a:ext cx="568192" cy="0"/>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p:cNvSpPr>
          <p:nvPr>
            <p:ph type="sldNum" sz="quarter" idx="2"/>
          </p:nvPr>
        </p:nvSpPr>
        <p:spPr>
          <a:xfrm>
            <a:off x="8428176" y="6404292"/>
            <a:ext cx="258624"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992" name="Shape 992"/>
          <p:cNvSpPr>
            <a:spLocks noGrp="1"/>
          </p:cNvSpPr>
          <p:nvPr>
            <p:ph type="title"/>
          </p:nvPr>
        </p:nvSpPr>
        <p:spPr>
          <a:xfrm>
            <a:off x="457200" y="95707"/>
            <a:ext cx="8229600" cy="532570"/>
          </a:xfrm>
          <a:prstGeom prst="rect">
            <a:avLst/>
          </a:prstGeom>
        </p:spPr>
        <p:txBody>
          <a:bodyPr/>
          <a:lstStyle>
            <a:lvl1pPr defTabSz="297179">
              <a:defRPr sz="2859"/>
            </a:lvl1pPr>
          </a:lstStyle>
          <a:p>
            <a:r>
              <a:rPr b="1" dirty="0">
                <a:solidFill>
                  <a:schemeClr val="accent1"/>
                </a:solidFill>
              </a:rPr>
              <a:t>LES ATTENDUS DE FIN DE CYCLES</a:t>
            </a:r>
          </a:p>
        </p:txBody>
      </p:sp>
      <p:sp>
        <p:nvSpPr>
          <p:cNvPr id="993" name="Shape 993"/>
          <p:cNvSpPr/>
          <p:nvPr/>
        </p:nvSpPr>
        <p:spPr>
          <a:xfrm>
            <a:off x="3357979" y="656889"/>
            <a:ext cx="2629452" cy="553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500"/>
            </a:pPr>
            <a:r>
              <a:rPr dirty="0"/>
              <a:t>Programmes </a:t>
            </a:r>
            <a:r>
              <a:rPr lang="fr-FR" dirty="0" smtClean="0"/>
              <a:t>alternatifs du SNEP </a:t>
            </a:r>
          </a:p>
          <a:p>
            <a:pPr algn="ctr">
              <a:defRPr sz="1500"/>
            </a:pPr>
            <a:r>
              <a:rPr lang="fr-FR" dirty="0" smtClean="0"/>
              <a:t>Fiche HANDBALL Mai 2017 </a:t>
            </a:r>
            <a:endParaRPr dirty="0"/>
          </a:p>
        </p:txBody>
      </p:sp>
      <p:pic>
        <p:nvPicPr>
          <p:cNvPr id="2" name="Image 1" descr="Capture d’écran 2017-12-16 à 15.32.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76" y="1491987"/>
            <a:ext cx="7480300" cy="4152900"/>
          </a:xfrm>
          <a:prstGeom prst="rect">
            <a:avLst/>
          </a:prstGeom>
        </p:spPr>
      </p:pic>
      <p:grpSp>
        <p:nvGrpSpPr>
          <p:cNvPr id="15" name="Group 1020"/>
          <p:cNvGrpSpPr/>
          <p:nvPr/>
        </p:nvGrpSpPr>
        <p:grpSpPr>
          <a:xfrm>
            <a:off x="457200" y="5694624"/>
            <a:ext cx="1876515" cy="835098"/>
            <a:chOff x="0" y="-832545"/>
            <a:chExt cx="3953541" cy="3340393"/>
          </a:xfrm>
        </p:grpSpPr>
        <p:sp>
          <p:nvSpPr>
            <p:cNvPr id="16" name="Shape 1016"/>
            <p:cNvSpPr/>
            <p:nvPr/>
          </p:nvSpPr>
          <p:spPr>
            <a:xfrm>
              <a:off x="0" y="0"/>
              <a:ext cx="3953539" cy="22337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solidFill>
              <a:srgbClr val="BFBFB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17" name="Group 1019"/>
            <p:cNvGrpSpPr/>
            <p:nvPr/>
          </p:nvGrpSpPr>
          <p:grpSpPr>
            <a:xfrm>
              <a:off x="0" y="-832545"/>
              <a:ext cx="3953541" cy="3340393"/>
              <a:chOff x="0" y="-832544"/>
              <a:chExt cx="3953540" cy="3340392"/>
            </a:xfrm>
          </p:grpSpPr>
          <p:sp>
            <p:nvSpPr>
              <p:cNvPr id="18" name="Shape 1017"/>
              <p:cNvSpPr/>
              <p:nvPr/>
            </p:nvSpPr>
            <p:spPr>
              <a:xfrm>
                <a:off x="0" y="-1"/>
                <a:ext cx="3953539" cy="1675303"/>
              </a:xfrm>
              <a:prstGeom prst="rect">
                <a:avLst/>
              </a:prstGeom>
              <a:solidFill>
                <a:srgbClr val="BFBFBF"/>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19" name="Shape 1018"/>
              <p:cNvSpPr/>
              <p:nvPr/>
            </p:nvSpPr>
            <p:spPr>
              <a:xfrm>
                <a:off x="0" y="-832544"/>
                <a:ext cx="3953540" cy="3340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 Voleurs » de ballon</a:t>
                </a:r>
              </a:p>
            </p:txBody>
          </p:sp>
        </p:grpSp>
      </p:grpSp>
      <p:grpSp>
        <p:nvGrpSpPr>
          <p:cNvPr id="20" name="Group 1025"/>
          <p:cNvGrpSpPr/>
          <p:nvPr/>
        </p:nvGrpSpPr>
        <p:grpSpPr>
          <a:xfrm>
            <a:off x="6810283" y="677928"/>
            <a:ext cx="1876517" cy="654922"/>
            <a:chOff x="-1" y="-1"/>
            <a:chExt cx="3953541" cy="2626084"/>
          </a:xfrm>
          <a:solidFill>
            <a:srgbClr val="66FFFF"/>
          </a:solidFill>
        </p:grpSpPr>
        <p:sp>
          <p:nvSpPr>
            <p:cNvPr id="21" name="Shape 1021"/>
            <p:cNvSpPr/>
            <p:nvPr/>
          </p:nvSpPr>
          <p:spPr>
            <a:xfrm rot="10800000">
              <a:off x="-1" y="-1"/>
              <a:ext cx="3953540" cy="22337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6" y="0"/>
                  </a:lnTo>
                  <a:cubicBezTo>
                    <a:pt x="20689" y="0"/>
                    <a:pt x="21600" y="1612"/>
                    <a:pt x="21600" y="3600"/>
                  </a:cubicBezTo>
                  <a:lnTo>
                    <a:pt x="21600" y="21600"/>
                  </a:lnTo>
                  <a:lnTo>
                    <a:pt x="0" y="21600"/>
                  </a:lnTo>
                  <a:close/>
                </a:path>
              </a:pathLst>
            </a:custGeom>
            <a:grp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22" name="Group 1024"/>
            <p:cNvGrpSpPr/>
            <p:nvPr/>
          </p:nvGrpSpPr>
          <p:grpSpPr>
            <a:xfrm>
              <a:off x="0" y="166097"/>
              <a:ext cx="3953540" cy="2459986"/>
              <a:chOff x="0" y="-392337"/>
              <a:chExt cx="3953539" cy="2459985"/>
            </a:xfrm>
            <a:grpFill/>
          </p:grpSpPr>
          <p:sp>
            <p:nvSpPr>
              <p:cNvPr id="23" name="Shape 1022"/>
              <p:cNvSpPr/>
              <p:nvPr/>
            </p:nvSpPr>
            <p:spPr>
              <a:xfrm>
                <a:off x="0" y="-1"/>
                <a:ext cx="3953539" cy="1675303"/>
              </a:xfrm>
              <a:prstGeom prst="rect">
                <a:avLst/>
              </a:prstGeom>
              <a:grp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24" name="Shape 1023"/>
              <p:cNvSpPr/>
              <p:nvPr/>
            </p:nvSpPr>
            <p:spPr>
              <a:xfrm>
                <a:off x="0" y="-392337"/>
                <a:ext cx="3953539" cy="2459985"/>
              </a:xfrm>
              <a:prstGeom prst="rect">
                <a:avLst/>
              </a:prstGeom>
              <a:grp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Marqueurs</a:t>
                </a:r>
              </a:p>
            </p:txBody>
          </p:sp>
        </p:grpSp>
      </p:grpSp>
      <p:grpSp>
        <p:nvGrpSpPr>
          <p:cNvPr id="25" name="Group 1028"/>
          <p:cNvGrpSpPr/>
          <p:nvPr/>
        </p:nvGrpSpPr>
        <p:grpSpPr>
          <a:xfrm>
            <a:off x="6690907" y="5718032"/>
            <a:ext cx="1876518" cy="835098"/>
            <a:chOff x="-1" y="-492208"/>
            <a:chExt cx="3953542" cy="2887089"/>
          </a:xfrm>
        </p:grpSpPr>
        <p:sp>
          <p:nvSpPr>
            <p:cNvPr id="26" name="Shape 1026"/>
            <p:cNvSpPr/>
            <p:nvPr/>
          </p:nvSpPr>
          <p:spPr>
            <a:xfrm rot="54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rgbClr val="FF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27" name="Shape 1027"/>
            <p:cNvSpPr/>
            <p:nvPr/>
          </p:nvSpPr>
          <p:spPr>
            <a:xfrm>
              <a:off x="-1" y="-492208"/>
              <a:ext cx="3953540" cy="2887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Gardiens de But</a:t>
              </a:r>
            </a:p>
          </p:txBody>
        </p:sp>
      </p:grpSp>
      <p:grpSp>
        <p:nvGrpSpPr>
          <p:cNvPr id="28" name="Group 1015"/>
          <p:cNvGrpSpPr/>
          <p:nvPr/>
        </p:nvGrpSpPr>
        <p:grpSpPr>
          <a:xfrm>
            <a:off x="457198" y="497752"/>
            <a:ext cx="1876515" cy="835098"/>
            <a:chOff x="0" y="-864890"/>
            <a:chExt cx="3953542" cy="3405090"/>
          </a:xfrm>
        </p:grpSpPr>
        <p:sp>
          <p:nvSpPr>
            <p:cNvPr id="29" name="Shape 1011"/>
            <p:cNvSpPr/>
            <p:nvPr/>
          </p:nvSpPr>
          <p:spPr>
            <a:xfrm rot="16200000">
              <a:off x="859902" y="-859902"/>
              <a:ext cx="2233737" cy="395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911"/>
                    <a:pt x="21600" y="2034"/>
                  </a:cubicBezTo>
                  <a:lnTo>
                    <a:pt x="21600" y="21600"/>
                  </a:lnTo>
                  <a:lnTo>
                    <a:pt x="0" y="21600"/>
                  </a:lnTo>
                  <a:close/>
                </a:path>
              </a:pathLst>
            </a:custGeom>
            <a:solidFill>
              <a:schemeClr val="accent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nvGrpSpPr>
            <p:cNvPr id="30" name="Group 1014"/>
            <p:cNvGrpSpPr/>
            <p:nvPr/>
          </p:nvGrpSpPr>
          <p:grpSpPr>
            <a:xfrm>
              <a:off x="0" y="-864890"/>
              <a:ext cx="3953542" cy="3405090"/>
              <a:chOff x="0" y="-864890"/>
              <a:chExt cx="3953540" cy="3405089"/>
            </a:xfrm>
          </p:grpSpPr>
          <p:sp>
            <p:nvSpPr>
              <p:cNvPr id="31" name="Shape 1012"/>
              <p:cNvSpPr/>
              <p:nvPr/>
            </p:nvSpPr>
            <p:spPr>
              <a:xfrm>
                <a:off x="0" y="-1"/>
                <a:ext cx="3953539" cy="1675303"/>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defTabSz="1200150">
                  <a:lnSpc>
                    <a:spcPct val="90000"/>
                  </a:lnSpc>
                  <a:spcBef>
                    <a:spcPts val="700"/>
                  </a:spcBef>
                  <a:defRPr sz="2700"/>
                </a:pPr>
                <a:endParaRPr/>
              </a:p>
            </p:txBody>
          </p:sp>
          <p:sp>
            <p:nvSpPr>
              <p:cNvPr id="32" name="Shape 1013"/>
              <p:cNvSpPr/>
              <p:nvPr/>
            </p:nvSpPr>
            <p:spPr>
              <a:xfrm>
                <a:off x="0" y="-864890"/>
                <a:ext cx="3953540" cy="3405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92023" tIns="192023" rIns="192023" bIns="192023" numCol="1" anchor="ctr">
                <a:spAutoFit/>
              </a:bodyPr>
              <a:lstStyle>
                <a:lvl1pPr algn="ctr" defTabSz="1200150">
                  <a:lnSpc>
                    <a:spcPct val="90000"/>
                  </a:lnSpc>
                  <a:spcBef>
                    <a:spcPts val="1100"/>
                  </a:spcBef>
                  <a:defRPr sz="2700"/>
                </a:lvl1pPr>
              </a:lstStyle>
              <a:p>
                <a:r>
                  <a:rPr sz="1600" b="1" dirty="0"/>
                  <a:t>Tous « Traverseurs »</a:t>
                </a:r>
              </a:p>
            </p:txBody>
          </p:sp>
        </p:grpSp>
      </p:grpSp>
      <p:cxnSp>
        <p:nvCxnSpPr>
          <p:cNvPr id="5" name="Connecteur droit 4"/>
          <p:cNvCxnSpPr/>
          <p:nvPr/>
        </p:nvCxnSpPr>
        <p:spPr>
          <a:xfrm>
            <a:off x="1984529" y="4399112"/>
            <a:ext cx="3049935" cy="0"/>
          </a:xfrm>
          <a:prstGeom prst="line">
            <a:avLst/>
          </a:prstGeom>
          <a:noFill/>
          <a:ln w="25400" cap="flat">
            <a:solidFill>
              <a:srgbClr val="FF0000"/>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5" name="Connecteur droit 34"/>
          <p:cNvCxnSpPr/>
          <p:nvPr/>
        </p:nvCxnSpPr>
        <p:spPr>
          <a:xfrm>
            <a:off x="1765520" y="2630146"/>
            <a:ext cx="1979551" cy="0"/>
          </a:xfrm>
          <a:prstGeom prst="line">
            <a:avLst/>
          </a:prstGeom>
          <a:noFill/>
          <a:ln w="25400" cap="flat">
            <a:solidFill>
              <a:schemeClr val="bg1">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6" name="Connecteur droit 35"/>
          <p:cNvCxnSpPr/>
          <p:nvPr/>
        </p:nvCxnSpPr>
        <p:spPr>
          <a:xfrm>
            <a:off x="1823973" y="2479232"/>
            <a:ext cx="1534006"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8" name="Connecteur droit 37"/>
          <p:cNvCxnSpPr/>
          <p:nvPr/>
        </p:nvCxnSpPr>
        <p:spPr>
          <a:xfrm>
            <a:off x="1209370" y="3376803"/>
            <a:ext cx="1534006"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9" name="Connecteur droit 38"/>
          <p:cNvCxnSpPr/>
          <p:nvPr/>
        </p:nvCxnSpPr>
        <p:spPr>
          <a:xfrm>
            <a:off x="2211065" y="3833751"/>
            <a:ext cx="1534006"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0" name="Connecteur droit 39"/>
          <p:cNvCxnSpPr/>
          <p:nvPr/>
        </p:nvCxnSpPr>
        <p:spPr>
          <a:xfrm>
            <a:off x="2211065" y="4118860"/>
            <a:ext cx="1534006" cy="0"/>
          </a:xfrm>
          <a:prstGeom prst="line">
            <a:avLst/>
          </a:prstGeom>
          <a:noFill/>
          <a:ln w="25400" cap="flat">
            <a:solidFill>
              <a:schemeClr val="accent4"/>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1" name="Connecteur droit 40"/>
          <p:cNvCxnSpPr/>
          <p:nvPr/>
        </p:nvCxnSpPr>
        <p:spPr>
          <a:xfrm>
            <a:off x="2034445" y="4272888"/>
            <a:ext cx="1979551" cy="0"/>
          </a:xfrm>
          <a:prstGeom prst="line">
            <a:avLst/>
          </a:prstGeom>
          <a:noFill/>
          <a:ln w="25400" cap="flat">
            <a:solidFill>
              <a:schemeClr val="bg1">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898108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10754</TotalTime>
  <Words>4871</Words>
  <Application>Microsoft Macintosh PowerPoint</Application>
  <PresentationFormat>Présentation à l'écran (4:3)</PresentationFormat>
  <Paragraphs>756</Paragraphs>
  <Slides>28</Slides>
  <Notes>27</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Journée de L’EPS SNEP Décembre 2017</vt:lpstr>
      <vt:lpstr>Situations et références tirées du stage PAF  PLANETE HAND</vt:lpstr>
      <vt:lpstr>Présentation PowerPoint</vt:lpstr>
      <vt:lpstr>OBJECTIF</vt:lpstr>
      <vt:lpstr>QUEL ELEVE HANDBALLEUR A LA FIN DU COLLEGE? DU LYCEE? CHOIX A FAIRE </vt:lpstr>
      <vt:lpstr>Quel élève handballeur à la fin du secondaire?  (versants moteur et décisionnel)</vt:lpstr>
      <vt:lpstr>Quel élève handballeur à la fin du secondaire?  (versants méthodologique et social)</vt:lpstr>
      <vt:lpstr>LES ATTENDUS DE FIN DE CYCLES</vt:lpstr>
      <vt:lpstr>LES ATTENDUS DE FIN DE CYCLES</vt:lpstr>
      <vt:lpstr>LES ATTENDUS DE FIN DE CYCLES</vt:lpstr>
      <vt:lpstr>TOUS TRAVERSEURS</vt:lpstr>
      <vt:lpstr>Présentation PowerPoint</vt:lpstr>
      <vt:lpstr>Le HAND COURSE du Cycle 3 au Niveau 4</vt:lpstr>
      <vt:lpstr>TOUS MARQUEURS</vt:lpstr>
      <vt:lpstr>« TOUS MARQUEURS »  </vt:lpstr>
      <vt:lpstr>TOUS VOLEURS DE BALLON</vt:lpstr>
      <vt:lpstr>Echauffement collectif: Les 4 Carrés</vt:lpstr>
      <vt:lpstr>TOUS GARDIENS</vt:lpstr>
      <vt:lpstr>Matchs: INTER CLUBS</vt:lpstr>
      <vt:lpstr>TOUS ARBITRES</vt:lpstr>
      <vt:lpstr>TOUS OBSERVATEURS</vt:lpstr>
      <vt:lpstr>Présentation PowerPoint</vt:lpstr>
      <vt:lpstr>Présentation PowerPoint</vt:lpstr>
      <vt:lpstr>SITUATION DE REFERENCE (1ère mi-temps)  fin 2nd cycle enseignement</vt:lpstr>
      <vt:lpstr>S.R. 2ème mi-temps  fin 2ème séquence d’enseignement ou 2nde</vt:lpstr>
      <vt:lpstr>S.R. 1ère-Terminale </vt:lpstr>
      <vt:lpstr>GLOSSAIRE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PLANETE HAND 2016-2017</dc:title>
  <cp:lastModifiedBy>BOUCHEZ Jennifer</cp:lastModifiedBy>
  <cp:revision>269</cp:revision>
  <dcterms:modified xsi:type="dcterms:W3CDTF">2018-01-24T17:26:59Z</dcterms:modified>
</cp:coreProperties>
</file>